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65" r:id="rId5"/>
    <p:sldId id="259" r:id="rId6"/>
    <p:sldId id="267" r:id="rId7"/>
    <p:sldId id="268" r:id="rId8"/>
    <p:sldId id="260" r:id="rId9"/>
    <p:sldId id="270" r:id="rId10"/>
    <p:sldId id="273" r:id="rId11"/>
    <p:sldId id="279" r:id="rId12"/>
    <p:sldId id="275" r:id="rId13"/>
    <p:sldId id="276" r:id="rId14"/>
    <p:sldId id="277" r:id="rId15"/>
    <p:sldId id="271" r:id="rId16"/>
    <p:sldId id="272" r:id="rId17"/>
    <p:sldId id="278" r:id="rId18"/>
    <p:sldId id="261" r:id="rId19"/>
    <p:sldId id="262" r:id="rId20"/>
    <p:sldId id="263" r:id="rId21"/>
    <p:sldId id="264" r:id="rId22"/>
  </p:sldIdLst>
  <p:sldSz cx="9144000" cy="5143500" type="screen16x9"/>
  <p:notesSz cx="6858000" cy="9144000"/>
  <p:embeddedFontLst>
    <p:embeddedFont>
      <p:font typeface="Century Gothic" panose="020B050202020202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ExtraBold" panose="00000900000000000000" pitchFamily="2" charset="0"/>
      <p:bold r:id="rId32"/>
      <p:boldItalic r:id="rId33"/>
    </p:embeddedFont>
    <p:embeddedFont>
      <p:font typeface="Montserrat Light" panose="00000400000000000000" pitchFamily="2" charset="0"/>
      <p:regular r:id="rId34"/>
      <p:bold r:id="rId35"/>
      <p:italic r:id="rId36"/>
      <p:bold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26" autoAdjust="0"/>
  </p:normalViewPr>
  <p:slideViewPr>
    <p:cSldViewPr snapToGrid="0">
      <p:cViewPr varScale="1">
        <p:scale>
          <a:sx n="166" d="100"/>
          <a:sy n="166" d="100"/>
        </p:scale>
        <p:origin x="164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rosz" userId="6da2dfc2-779f-4fbd-ac1e-814b293040e4" providerId="ADAL" clId="{800B640C-7837-4281-BD33-FBB7BD752938}"/>
    <pc:docChg chg="undo custSel modSld">
      <pc:chgData name="John Brosz" userId="6da2dfc2-779f-4fbd-ac1e-814b293040e4" providerId="ADAL" clId="{800B640C-7837-4281-BD33-FBB7BD752938}" dt="2024-12-04T07:49:11.323" v="40" actId="2711"/>
      <pc:docMkLst>
        <pc:docMk/>
      </pc:docMkLst>
      <pc:sldChg chg="modSp mod">
        <pc:chgData name="John Brosz" userId="6da2dfc2-779f-4fbd-ac1e-814b293040e4" providerId="ADAL" clId="{800B640C-7837-4281-BD33-FBB7BD752938}" dt="2024-12-04T07:41:39.549" v="38" actId="207"/>
        <pc:sldMkLst>
          <pc:docMk/>
          <pc:sldMk cId="0" sldId="258"/>
        </pc:sldMkLst>
        <pc:spChg chg="mod">
          <ac:chgData name="John Brosz" userId="6da2dfc2-779f-4fbd-ac1e-814b293040e4" providerId="ADAL" clId="{800B640C-7837-4281-BD33-FBB7BD752938}" dt="2024-12-04T07:41:39.549" v="38" actId="207"/>
          <ac:spMkLst>
            <pc:docMk/>
            <pc:sldMk cId="0" sldId="258"/>
            <ac:spMk id="7" creationId="{0C28E087-222C-DB68-BB65-895B390259BD}"/>
          </ac:spMkLst>
        </pc:spChg>
        <pc:spChg chg="mod">
          <ac:chgData name="John Brosz" userId="6da2dfc2-779f-4fbd-ac1e-814b293040e4" providerId="ADAL" clId="{800B640C-7837-4281-BD33-FBB7BD752938}" dt="2024-12-04T07:41:39.549" v="38" actId="207"/>
          <ac:spMkLst>
            <pc:docMk/>
            <pc:sldMk cId="0" sldId="258"/>
            <ac:spMk id="104" creationId="{00000000-0000-0000-0000-000000000000}"/>
          </ac:spMkLst>
        </pc:spChg>
        <pc:spChg chg="mod">
          <ac:chgData name="John Brosz" userId="6da2dfc2-779f-4fbd-ac1e-814b293040e4" providerId="ADAL" clId="{800B640C-7837-4281-BD33-FBB7BD752938}" dt="2024-12-04T07:41:39.549" v="38" actId="207"/>
          <ac:spMkLst>
            <pc:docMk/>
            <pc:sldMk cId="0" sldId="258"/>
            <ac:spMk id="105" creationId="{00000000-0000-0000-0000-000000000000}"/>
          </ac:spMkLst>
        </pc:spChg>
        <pc:spChg chg="mod">
          <ac:chgData name="John Brosz" userId="6da2dfc2-779f-4fbd-ac1e-814b293040e4" providerId="ADAL" clId="{800B640C-7837-4281-BD33-FBB7BD752938}" dt="2024-12-04T07:41:39.549" v="38" actId="207"/>
          <ac:spMkLst>
            <pc:docMk/>
            <pc:sldMk cId="0" sldId="258"/>
            <ac:spMk id="106" creationId="{00000000-0000-0000-0000-000000000000}"/>
          </ac:spMkLst>
        </pc:spChg>
      </pc:sldChg>
      <pc:sldChg chg="addSp delSp modSp mod">
        <pc:chgData name="John Brosz" userId="6da2dfc2-779f-4fbd-ac1e-814b293040e4" providerId="ADAL" clId="{800B640C-7837-4281-BD33-FBB7BD752938}" dt="2024-12-04T07:38:49.187" v="14" actId="1076"/>
        <pc:sldMkLst>
          <pc:docMk/>
          <pc:sldMk cId="0" sldId="259"/>
        </pc:sldMkLst>
        <pc:spChg chg="mod">
          <ac:chgData name="John Brosz" userId="6da2dfc2-779f-4fbd-ac1e-814b293040e4" providerId="ADAL" clId="{800B640C-7837-4281-BD33-FBB7BD752938}" dt="2024-12-04T07:37:30.367" v="8" actId="20577"/>
          <ac:spMkLst>
            <pc:docMk/>
            <pc:sldMk cId="0" sldId="259"/>
            <ac:spMk id="113" creationId="{00000000-0000-0000-0000-000000000000}"/>
          </ac:spMkLst>
        </pc:spChg>
        <pc:picChg chg="add del mod">
          <ac:chgData name="John Brosz" userId="6da2dfc2-779f-4fbd-ac1e-814b293040e4" providerId="ADAL" clId="{800B640C-7837-4281-BD33-FBB7BD752938}" dt="2024-12-04T07:37:25.914" v="6" actId="478"/>
          <ac:picMkLst>
            <pc:docMk/>
            <pc:sldMk cId="0" sldId="259"/>
            <ac:picMk id="3" creationId="{D24784AB-D0C5-99CB-9F00-E5C66D473F3C}"/>
          </ac:picMkLst>
        </pc:picChg>
        <pc:picChg chg="add mod">
          <ac:chgData name="John Brosz" userId="6da2dfc2-779f-4fbd-ac1e-814b293040e4" providerId="ADAL" clId="{800B640C-7837-4281-BD33-FBB7BD752938}" dt="2024-12-04T07:38:49.187" v="14" actId="1076"/>
          <ac:picMkLst>
            <pc:docMk/>
            <pc:sldMk cId="0" sldId="259"/>
            <ac:picMk id="5" creationId="{6A2317C7-E26E-AFFC-8075-4BCF329D7F8C}"/>
          </ac:picMkLst>
        </pc:picChg>
      </pc:sldChg>
      <pc:sldChg chg="modSp mod">
        <pc:chgData name="John Brosz" userId="6da2dfc2-779f-4fbd-ac1e-814b293040e4" providerId="ADAL" clId="{800B640C-7837-4281-BD33-FBB7BD752938}" dt="2024-12-04T07:48:46.686" v="39" actId="2711"/>
        <pc:sldMkLst>
          <pc:docMk/>
          <pc:sldMk cId="0" sldId="260"/>
        </pc:sldMkLst>
        <pc:spChg chg="mod">
          <ac:chgData name="John Brosz" userId="6da2dfc2-779f-4fbd-ac1e-814b293040e4" providerId="ADAL" clId="{800B640C-7837-4281-BD33-FBB7BD752938}" dt="2024-12-04T07:48:46.686" v="39" actId="2711"/>
          <ac:spMkLst>
            <pc:docMk/>
            <pc:sldMk cId="0" sldId="260"/>
            <ac:spMk id="119" creationId="{00000000-0000-0000-0000-000000000000}"/>
          </ac:spMkLst>
        </pc:spChg>
      </pc:sldChg>
      <pc:sldChg chg="modSp mod">
        <pc:chgData name="John Brosz" userId="6da2dfc2-779f-4fbd-ac1e-814b293040e4" providerId="ADAL" clId="{800B640C-7837-4281-BD33-FBB7BD752938}" dt="2024-12-04T07:36:13.518" v="0" actId="2711"/>
        <pc:sldMkLst>
          <pc:docMk/>
          <pc:sldMk cId="4177409711" sldId="270"/>
        </pc:sldMkLst>
        <pc:spChg chg="mod">
          <ac:chgData name="John Brosz" userId="6da2dfc2-779f-4fbd-ac1e-814b293040e4" providerId="ADAL" clId="{800B640C-7837-4281-BD33-FBB7BD752938}" dt="2024-12-04T07:36:13.518" v="0" actId="2711"/>
          <ac:spMkLst>
            <pc:docMk/>
            <pc:sldMk cId="4177409711" sldId="270"/>
            <ac:spMk id="7" creationId="{7940921B-9C50-4E66-8BD1-CC806FCF0C42}"/>
          </ac:spMkLst>
        </pc:spChg>
      </pc:sldChg>
      <pc:sldChg chg="modSp mod">
        <pc:chgData name="John Brosz" userId="6da2dfc2-779f-4fbd-ac1e-814b293040e4" providerId="ADAL" clId="{800B640C-7837-4281-BD33-FBB7BD752938}" dt="2024-12-04T07:49:11.323" v="40" actId="2711"/>
        <pc:sldMkLst>
          <pc:docMk/>
          <pc:sldMk cId="2662811874" sldId="275"/>
        </pc:sldMkLst>
        <pc:spChg chg="mod">
          <ac:chgData name="John Brosz" userId="6da2dfc2-779f-4fbd-ac1e-814b293040e4" providerId="ADAL" clId="{800B640C-7837-4281-BD33-FBB7BD752938}" dt="2024-12-04T07:49:11.323" v="40" actId="2711"/>
          <ac:spMkLst>
            <pc:docMk/>
            <pc:sldMk cId="2662811874" sldId="275"/>
            <ac:spMk id="3" creationId="{0A13C6F2-2857-4D01-BF7F-86ABB2C283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CB14-C596-4164-A507-09BADB596A5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B9BFFAB8-A2F6-49D4-A5D0-3E00CA585F31}">
      <dgm:prSet custT="1"/>
      <dgm:spPr/>
      <dgm:t>
        <a:bodyPr/>
        <a:lstStyle/>
        <a:p>
          <a:r>
            <a:rPr lang="en-CA"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Equipment bookings</a:t>
          </a:r>
        </a:p>
      </dgm:t>
    </dgm:pt>
    <dgm:pt modelId="{FF5DC150-2E3A-42E0-89F7-07FFFF1D5409}" type="parTrans" cxnId="{F18B1D06-F84A-40B6-BE70-D805D3ECDB7C}">
      <dgm:prSet/>
      <dgm:spPr/>
      <dgm:t>
        <a:bodyPr/>
        <a:lstStyle/>
        <a:p>
          <a:endParaRPr lang="en-CA" sz="2000"/>
        </a:p>
      </dgm:t>
    </dgm:pt>
    <dgm:pt modelId="{648AE90C-B1C4-49B0-BCE2-F590AC5804EB}" type="sibTrans" cxnId="{F18B1D06-F84A-40B6-BE70-D805D3ECDB7C}">
      <dgm:prSet/>
      <dgm:spPr/>
      <dgm:t>
        <a:bodyPr/>
        <a:lstStyle/>
        <a:p>
          <a:endParaRPr lang="en-CA" sz="2000"/>
        </a:p>
      </dgm:t>
    </dgm:pt>
    <dgm:pt modelId="{B1549A7E-D25A-4412-B5E9-872C871DCA5A}">
      <dgm:prSet custT="1"/>
      <dgm:spPr/>
      <dgm:t>
        <a:bodyPr/>
        <a:lstStyle/>
        <a:p>
          <a:r>
            <a:rPr lang="en-CA" sz="1400" dirty="0">
              <a:effectLst/>
              <a:latin typeface="Tahoma" panose="020B0604030504040204" pitchFamily="34" charset="0"/>
              <a:ea typeface="Tahoma" panose="020B0604030504040204" pitchFamily="34" charset="0"/>
              <a:cs typeface="Tahoma" panose="020B0604030504040204" pitchFamily="34" charset="0"/>
            </a:rPr>
            <a:t>https://library.ucalgary.ca/services/bookings</a:t>
          </a:r>
        </a:p>
      </dgm:t>
    </dgm:pt>
    <dgm:pt modelId="{F7AF0401-FB42-4AFC-A7DC-D711922E3D3E}" type="parTrans" cxnId="{819C8EF6-83AA-4F52-82BA-D70F6E9EB2B7}">
      <dgm:prSet/>
      <dgm:spPr/>
      <dgm:t>
        <a:bodyPr/>
        <a:lstStyle/>
        <a:p>
          <a:endParaRPr lang="en-CA" sz="2000"/>
        </a:p>
      </dgm:t>
    </dgm:pt>
    <dgm:pt modelId="{14FBF2F9-6A71-4766-8FE9-DBAA0E4B3BF7}" type="sibTrans" cxnId="{819C8EF6-83AA-4F52-82BA-D70F6E9EB2B7}">
      <dgm:prSet/>
      <dgm:spPr/>
      <dgm:t>
        <a:bodyPr/>
        <a:lstStyle/>
        <a:p>
          <a:endParaRPr lang="en-CA" sz="2000"/>
        </a:p>
      </dgm:t>
    </dgm:pt>
    <dgm:pt modelId="{80FA34E0-16E2-40DE-8C77-A9942C69C3C6}">
      <dgm:prSet custT="1"/>
      <dgm:spPr/>
      <dgm:t>
        <a:bodyPr/>
        <a:lstStyle/>
        <a:p>
          <a:r>
            <a:rPr lang="en-CA"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Library media guide</a:t>
          </a:r>
        </a:p>
      </dgm:t>
    </dgm:pt>
    <dgm:pt modelId="{E5C00D70-D920-4249-8092-901C48F8837A}" type="parTrans" cxnId="{AACCBC14-A1B6-4A28-A33C-82BC6B45BFE5}">
      <dgm:prSet/>
      <dgm:spPr/>
      <dgm:t>
        <a:bodyPr/>
        <a:lstStyle/>
        <a:p>
          <a:endParaRPr lang="en-CA" sz="2000"/>
        </a:p>
      </dgm:t>
    </dgm:pt>
    <dgm:pt modelId="{54E13617-51CA-44CE-A6CE-693FBB8C137B}" type="sibTrans" cxnId="{AACCBC14-A1B6-4A28-A33C-82BC6B45BFE5}">
      <dgm:prSet/>
      <dgm:spPr/>
      <dgm:t>
        <a:bodyPr/>
        <a:lstStyle/>
        <a:p>
          <a:endParaRPr lang="en-CA" sz="2000"/>
        </a:p>
      </dgm:t>
    </dgm:pt>
    <dgm:pt modelId="{CF93459A-8F4C-48C0-BDAD-4A264D2909E5}">
      <dgm:prSet custT="1"/>
      <dgm:spPr/>
      <dgm:t>
        <a:bodyPr/>
        <a:lstStyle/>
        <a:p>
          <a:r>
            <a:rPr lang="en-CA" sz="1400" dirty="0">
              <a:effectLst/>
              <a:latin typeface="Tahoma" panose="020B0604030504040204" pitchFamily="34" charset="0"/>
              <a:ea typeface="Tahoma" panose="020B0604030504040204" pitchFamily="34" charset="0"/>
              <a:cs typeface="Tahoma" panose="020B0604030504040204" pitchFamily="34" charset="0"/>
            </a:rPr>
            <a:t>https://libguides.ucalgary.ca/</a:t>
          </a:r>
          <a:r>
            <a:rPr lang="en-CA" sz="1400">
              <a:effectLst/>
              <a:latin typeface="Tahoma" panose="020B0604030504040204" pitchFamily="34" charset="0"/>
              <a:ea typeface="Tahoma" panose="020B0604030504040204" pitchFamily="34" charset="0"/>
              <a:cs typeface="Tahoma" panose="020B0604030504040204" pitchFamily="34" charset="0"/>
            </a:rPr>
            <a:t>guides/</a:t>
          </a:r>
          <a:br>
            <a:rPr lang="en-CA" sz="1400">
              <a:effectLst/>
              <a:latin typeface="Tahoma" panose="020B0604030504040204" pitchFamily="34" charset="0"/>
              <a:ea typeface="Tahoma" panose="020B0604030504040204" pitchFamily="34" charset="0"/>
              <a:cs typeface="Tahoma" panose="020B0604030504040204" pitchFamily="34" charset="0"/>
            </a:rPr>
          </a:br>
          <a:r>
            <a:rPr lang="en-CA" sz="1400">
              <a:effectLst/>
              <a:latin typeface="Tahoma" panose="020B0604030504040204" pitchFamily="34" charset="0"/>
              <a:ea typeface="Tahoma" panose="020B0604030504040204" pitchFamily="34" charset="0"/>
              <a:cs typeface="Tahoma" panose="020B0604030504040204" pitchFamily="34" charset="0"/>
            </a:rPr>
            <a:t>media-creation</a:t>
          </a:r>
          <a:r>
            <a:rPr lang="en-CA" sz="1400" dirty="0">
              <a:effectLst/>
              <a:latin typeface="Tahoma" panose="020B0604030504040204" pitchFamily="34" charset="0"/>
              <a:ea typeface="Tahoma" panose="020B0604030504040204" pitchFamily="34" charset="0"/>
              <a:cs typeface="Tahoma" panose="020B0604030504040204" pitchFamily="34" charset="0"/>
            </a:rPr>
            <a:t>/home</a:t>
          </a:r>
        </a:p>
      </dgm:t>
    </dgm:pt>
    <dgm:pt modelId="{6C657730-E435-4EA4-B779-029B2CDDC2E4}" type="parTrans" cxnId="{9C288388-3DAA-4BF6-AEEA-79E65091B47C}">
      <dgm:prSet/>
      <dgm:spPr/>
      <dgm:t>
        <a:bodyPr/>
        <a:lstStyle/>
        <a:p>
          <a:endParaRPr lang="en-CA" sz="2000"/>
        </a:p>
      </dgm:t>
    </dgm:pt>
    <dgm:pt modelId="{95FB8EEB-067D-4C3C-A669-C37B9CC3C2E7}" type="sibTrans" cxnId="{9C288388-3DAA-4BF6-AEEA-79E65091B47C}">
      <dgm:prSet/>
      <dgm:spPr/>
      <dgm:t>
        <a:bodyPr/>
        <a:lstStyle/>
        <a:p>
          <a:endParaRPr lang="en-CA" sz="2000"/>
        </a:p>
      </dgm:t>
    </dgm:pt>
    <dgm:pt modelId="{EECAC65B-7CF1-4C6D-8817-92151C44EF42}">
      <dgm:prSet custT="1"/>
      <dgm:spPr/>
      <dgm:t>
        <a:bodyPr/>
        <a:lstStyle/>
        <a:p>
          <a:r>
            <a:rPr lang="en-CA"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Handouts</a:t>
          </a:r>
        </a:p>
      </dgm:t>
    </dgm:pt>
    <dgm:pt modelId="{F41DDEDC-5D56-45F3-B4A7-1481326BC99F}" type="parTrans" cxnId="{ED2AB674-71AD-4A96-ABE7-C44746900F1E}">
      <dgm:prSet/>
      <dgm:spPr/>
      <dgm:t>
        <a:bodyPr/>
        <a:lstStyle/>
        <a:p>
          <a:endParaRPr lang="en-CA" sz="2000"/>
        </a:p>
      </dgm:t>
    </dgm:pt>
    <dgm:pt modelId="{95E62BCC-7041-4725-B7AF-77EA4B43F4FB}" type="sibTrans" cxnId="{ED2AB674-71AD-4A96-ABE7-C44746900F1E}">
      <dgm:prSet/>
      <dgm:spPr/>
      <dgm:t>
        <a:bodyPr/>
        <a:lstStyle/>
        <a:p>
          <a:endParaRPr lang="en-CA" sz="2000"/>
        </a:p>
      </dgm:t>
    </dgm:pt>
    <dgm:pt modelId="{1C26EF56-5A1B-4CBD-B294-3112BACE0ACB}">
      <dgm:prSet custT="1"/>
      <dgm:spPr/>
      <dgm:t>
        <a:bodyPr/>
        <a:lstStyle/>
        <a:p>
          <a:r>
            <a:rPr lang="en-CA" sz="1400" dirty="0">
              <a:effectLst/>
              <a:latin typeface="Tahoma" panose="020B0604030504040204" pitchFamily="34" charset="0"/>
              <a:ea typeface="Tahoma" panose="020B0604030504040204" pitchFamily="34" charset="0"/>
              <a:cs typeface="Tahoma" panose="020B0604030504040204" pitchFamily="34" charset="0"/>
            </a:rPr>
            <a:t>brosz.ca/slides/storytellers</a:t>
          </a:r>
        </a:p>
      </dgm:t>
    </dgm:pt>
    <dgm:pt modelId="{BC2B520A-4255-402E-AE0C-BAA2052B961F}" type="parTrans" cxnId="{28FFB82D-A0C7-45F2-AA49-359AAB2CA955}">
      <dgm:prSet/>
      <dgm:spPr/>
      <dgm:t>
        <a:bodyPr/>
        <a:lstStyle/>
        <a:p>
          <a:endParaRPr lang="en-CA" sz="2000"/>
        </a:p>
      </dgm:t>
    </dgm:pt>
    <dgm:pt modelId="{0393B2FB-58B6-4B8C-AA55-A78F41E77DF9}" type="sibTrans" cxnId="{28FFB82D-A0C7-45F2-AA49-359AAB2CA955}">
      <dgm:prSet/>
      <dgm:spPr/>
      <dgm:t>
        <a:bodyPr/>
        <a:lstStyle/>
        <a:p>
          <a:endParaRPr lang="en-CA" sz="2000"/>
        </a:p>
      </dgm:t>
    </dgm:pt>
    <dgm:pt modelId="{BFD6FD9E-B0F3-439A-912A-E7C55FBE72D9}">
      <dgm:prSet custT="1"/>
      <dgm:spPr/>
      <dgm:t>
        <a:bodyPr/>
        <a:lstStyle/>
        <a:p>
          <a:r>
            <a:rPr lang="en-CA" sz="1400" dirty="0">
              <a:effectLst/>
              <a:latin typeface="Tahoma" panose="020B0604030504040204" pitchFamily="34" charset="0"/>
              <a:ea typeface="Tahoma" panose="020B0604030504040204" pitchFamily="34" charset="0"/>
              <a:cs typeface="Tahoma" panose="020B0604030504040204" pitchFamily="34" charset="0"/>
            </a:rPr>
            <a:t>Media creation &amp; attribution</a:t>
          </a:r>
        </a:p>
      </dgm:t>
    </dgm:pt>
    <dgm:pt modelId="{45558742-96F7-4A82-80E4-D878546B2D11}" type="parTrans" cxnId="{0E73A496-D874-47B6-84C7-05C63623133F}">
      <dgm:prSet/>
      <dgm:spPr/>
      <dgm:t>
        <a:bodyPr/>
        <a:lstStyle/>
        <a:p>
          <a:endParaRPr lang="en-CA"/>
        </a:p>
      </dgm:t>
    </dgm:pt>
    <dgm:pt modelId="{5DAE9080-F26B-4A9B-8D67-0C43815FE7BA}" type="sibTrans" cxnId="{0E73A496-D874-47B6-84C7-05C63623133F}">
      <dgm:prSet/>
      <dgm:spPr/>
      <dgm:t>
        <a:bodyPr/>
        <a:lstStyle/>
        <a:p>
          <a:endParaRPr lang="en-CA"/>
        </a:p>
      </dgm:t>
    </dgm:pt>
    <dgm:pt modelId="{510884BA-F742-4A22-895B-D786795C775E}" type="pres">
      <dgm:prSet presAssocID="{8B09CB14-C596-4164-A507-09BADB596A50}" presName="linear" presStyleCnt="0">
        <dgm:presLayoutVars>
          <dgm:animLvl val="lvl"/>
          <dgm:resizeHandles val="exact"/>
        </dgm:presLayoutVars>
      </dgm:prSet>
      <dgm:spPr/>
    </dgm:pt>
    <dgm:pt modelId="{C4FE7617-0B15-43CC-ABF0-DDB49CBD2781}" type="pres">
      <dgm:prSet presAssocID="{B9BFFAB8-A2F6-49D4-A5D0-3E00CA585F31}" presName="parentText" presStyleLbl="node1" presStyleIdx="0" presStyleCnt="3">
        <dgm:presLayoutVars>
          <dgm:chMax val="0"/>
          <dgm:bulletEnabled val="1"/>
        </dgm:presLayoutVars>
      </dgm:prSet>
      <dgm:spPr/>
    </dgm:pt>
    <dgm:pt modelId="{731E1A69-5318-4803-A5FC-0915EBE5A750}" type="pres">
      <dgm:prSet presAssocID="{B9BFFAB8-A2F6-49D4-A5D0-3E00CA585F31}" presName="childText" presStyleLbl="revTx" presStyleIdx="0" presStyleCnt="3">
        <dgm:presLayoutVars>
          <dgm:bulletEnabled val="1"/>
        </dgm:presLayoutVars>
      </dgm:prSet>
      <dgm:spPr/>
    </dgm:pt>
    <dgm:pt modelId="{7312E323-40C2-4754-84E3-F715AB64C358}" type="pres">
      <dgm:prSet presAssocID="{80FA34E0-16E2-40DE-8C77-A9942C69C3C6}" presName="parentText" presStyleLbl="node1" presStyleIdx="1" presStyleCnt="3">
        <dgm:presLayoutVars>
          <dgm:chMax val="0"/>
          <dgm:bulletEnabled val="1"/>
        </dgm:presLayoutVars>
      </dgm:prSet>
      <dgm:spPr/>
    </dgm:pt>
    <dgm:pt modelId="{85C21B29-C4C5-45DD-96E3-9E5D418ED0E5}" type="pres">
      <dgm:prSet presAssocID="{80FA34E0-16E2-40DE-8C77-A9942C69C3C6}" presName="childText" presStyleLbl="revTx" presStyleIdx="1" presStyleCnt="3">
        <dgm:presLayoutVars>
          <dgm:bulletEnabled val="1"/>
        </dgm:presLayoutVars>
      </dgm:prSet>
      <dgm:spPr/>
    </dgm:pt>
    <dgm:pt modelId="{53A43F0D-0BF6-4B90-9816-99B26D7D78D2}" type="pres">
      <dgm:prSet presAssocID="{EECAC65B-7CF1-4C6D-8817-92151C44EF42}" presName="parentText" presStyleLbl="node1" presStyleIdx="2" presStyleCnt="3">
        <dgm:presLayoutVars>
          <dgm:chMax val="0"/>
          <dgm:bulletEnabled val="1"/>
        </dgm:presLayoutVars>
      </dgm:prSet>
      <dgm:spPr/>
    </dgm:pt>
    <dgm:pt modelId="{74958A29-CFB2-439E-9663-F786287428AB}" type="pres">
      <dgm:prSet presAssocID="{EECAC65B-7CF1-4C6D-8817-92151C44EF42}" presName="childText" presStyleLbl="revTx" presStyleIdx="2" presStyleCnt="3">
        <dgm:presLayoutVars>
          <dgm:bulletEnabled val="1"/>
        </dgm:presLayoutVars>
      </dgm:prSet>
      <dgm:spPr/>
    </dgm:pt>
  </dgm:ptLst>
  <dgm:cxnLst>
    <dgm:cxn modelId="{F18B1D06-F84A-40B6-BE70-D805D3ECDB7C}" srcId="{8B09CB14-C596-4164-A507-09BADB596A50}" destId="{B9BFFAB8-A2F6-49D4-A5D0-3E00CA585F31}" srcOrd="0" destOrd="0" parTransId="{FF5DC150-2E3A-42E0-89F7-07FFFF1D5409}" sibTransId="{648AE90C-B1C4-49B0-BCE2-F590AC5804EB}"/>
    <dgm:cxn modelId="{5838210B-E961-4215-A612-59A9529C67BC}" type="presOf" srcId="{80FA34E0-16E2-40DE-8C77-A9942C69C3C6}" destId="{7312E323-40C2-4754-84E3-F715AB64C358}" srcOrd="0" destOrd="0" presId="urn:microsoft.com/office/officeart/2005/8/layout/vList2"/>
    <dgm:cxn modelId="{AACCBC14-A1B6-4A28-A33C-82BC6B45BFE5}" srcId="{8B09CB14-C596-4164-A507-09BADB596A50}" destId="{80FA34E0-16E2-40DE-8C77-A9942C69C3C6}" srcOrd="1" destOrd="0" parTransId="{E5C00D70-D920-4249-8092-901C48F8837A}" sibTransId="{54E13617-51CA-44CE-A6CE-693FBB8C137B}"/>
    <dgm:cxn modelId="{E16C0928-0634-44A1-B1A7-765094CB46F1}" type="presOf" srcId="{CF93459A-8F4C-48C0-BDAD-4A264D2909E5}" destId="{85C21B29-C4C5-45DD-96E3-9E5D418ED0E5}" srcOrd="0" destOrd="0" presId="urn:microsoft.com/office/officeart/2005/8/layout/vList2"/>
    <dgm:cxn modelId="{28FFB82D-A0C7-45F2-AA49-359AAB2CA955}" srcId="{EECAC65B-7CF1-4C6D-8817-92151C44EF42}" destId="{1C26EF56-5A1B-4CBD-B294-3112BACE0ACB}" srcOrd="1" destOrd="0" parTransId="{BC2B520A-4255-402E-AE0C-BAA2052B961F}" sibTransId="{0393B2FB-58B6-4B8C-AA55-A78F41E77DF9}"/>
    <dgm:cxn modelId="{CE281563-133C-4A96-AEF2-BA04F0DBE0C6}" type="presOf" srcId="{BFD6FD9E-B0F3-439A-912A-E7C55FBE72D9}" destId="{74958A29-CFB2-439E-9663-F786287428AB}" srcOrd="0" destOrd="0" presId="urn:microsoft.com/office/officeart/2005/8/layout/vList2"/>
    <dgm:cxn modelId="{925A3268-7899-4370-894E-4EC0470D1360}" type="presOf" srcId="{1C26EF56-5A1B-4CBD-B294-3112BACE0ACB}" destId="{74958A29-CFB2-439E-9663-F786287428AB}" srcOrd="0" destOrd="1" presId="urn:microsoft.com/office/officeart/2005/8/layout/vList2"/>
    <dgm:cxn modelId="{ED2AB674-71AD-4A96-ABE7-C44746900F1E}" srcId="{8B09CB14-C596-4164-A507-09BADB596A50}" destId="{EECAC65B-7CF1-4C6D-8817-92151C44EF42}" srcOrd="2" destOrd="0" parTransId="{F41DDEDC-5D56-45F3-B4A7-1481326BC99F}" sibTransId="{95E62BCC-7041-4725-B7AF-77EA4B43F4FB}"/>
    <dgm:cxn modelId="{9C288388-3DAA-4BF6-AEEA-79E65091B47C}" srcId="{80FA34E0-16E2-40DE-8C77-A9942C69C3C6}" destId="{CF93459A-8F4C-48C0-BDAD-4A264D2909E5}" srcOrd="0" destOrd="0" parTransId="{6C657730-E435-4EA4-B779-029B2CDDC2E4}" sibTransId="{95FB8EEB-067D-4C3C-A669-C37B9CC3C2E7}"/>
    <dgm:cxn modelId="{0E73A496-D874-47B6-84C7-05C63623133F}" srcId="{EECAC65B-7CF1-4C6D-8817-92151C44EF42}" destId="{BFD6FD9E-B0F3-439A-912A-E7C55FBE72D9}" srcOrd="0" destOrd="0" parTransId="{45558742-96F7-4A82-80E4-D878546B2D11}" sibTransId="{5DAE9080-F26B-4A9B-8D67-0C43815FE7BA}"/>
    <dgm:cxn modelId="{56FD7497-1FF7-4E4B-8D40-8CE9E39C11D2}" type="presOf" srcId="{B1549A7E-D25A-4412-B5E9-872C871DCA5A}" destId="{731E1A69-5318-4803-A5FC-0915EBE5A750}" srcOrd="0" destOrd="0" presId="urn:microsoft.com/office/officeart/2005/8/layout/vList2"/>
    <dgm:cxn modelId="{ED37479C-8F53-4E7C-A526-4B7BBC6C2116}" type="presOf" srcId="{EECAC65B-7CF1-4C6D-8817-92151C44EF42}" destId="{53A43F0D-0BF6-4B90-9816-99B26D7D78D2}" srcOrd="0" destOrd="0" presId="urn:microsoft.com/office/officeart/2005/8/layout/vList2"/>
    <dgm:cxn modelId="{05D549AB-81C0-4740-9121-55F2FAD3357A}" type="presOf" srcId="{B9BFFAB8-A2F6-49D4-A5D0-3E00CA585F31}" destId="{C4FE7617-0B15-43CC-ABF0-DDB49CBD2781}" srcOrd="0" destOrd="0" presId="urn:microsoft.com/office/officeart/2005/8/layout/vList2"/>
    <dgm:cxn modelId="{EB4982AF-6C48-4AFA-B834-E5BD1A1D0901}" type="presOf" srcId="{8B09CB14-C596-4164-A507-09BADB596A50}" destId="{510884BA-F742-4A22-895B-D786795C775E}" srcOrd="0" destOrd="0" presId="urn:microsoft.com/office/officeart/2005/8/layout/vList2"/>
    <dgm:cxn modelId="{819C8EF6-83AA-4F52-82BA-D70F6E9EB2B7}" srcId="{B9BFFAB8-A2F6-49D4-A5D0-3E00CA585F31}" destId="{B1549A7E-D25A-4412-B5E9-872C871DCA5A}" srcOrd="0" destOrd="0" parTransId="{F7AF0401-FB42-4AFC-A7DC-D711922E3D3E}" sibTransId="{14FBF2F9-6A71-4766-8FE9-DBAA0E4B3BF7}"/>
    <dgm:cxn modelId="{1D34B761-6D06-4610-AAF2-4258EB9C36A2}" type="presParOf" srcId="{510884BA-F742-4A22-895B-D786795C775E}" destId="{C4FE7617-0B15-43CC-ABF0-DDB49CBD2781}" srcOrd="0" destOrd="0" presId="urn:microsoft.com/office/officeart/2005/8/layout/vList2"/>
    <dgm:cxn modelId="{084EE94C-584C-4832-B592-2F4DA2C720B7}" type="presParOf" srcId="{510884BA-F742-4A22-895B-D786795C775E}" destId="{731E1A69-5318-4803-A5FC-0915EBE5A750}" srcOrd="1" destOrd="0" presId="urn:microsoft.com/office/officeart/2005/8/layout/vList2"/>
    <dgm:cxn modelId="{74A95A28-BE12-4BFF-82E6-23E2C89F30AD}" type="presParOf" srcId="{510884BA-F742-4A22-895B-D786795C775E}" destId="{7312E323-40C2-4754-84E3-F715AB64C358}" srcOrd="2" destOrd="0" presId="urn:microsoft.com/office/officeart/2005/8/layout/vList2"/>
    <dgm:cxn modelId="{F8795096-CBC5-4567-8F8B-6B325817BFB9}" type="presParOf" srcId="{510884BA-F742-4A22-895B-D786795C775E}" destId="{85C21B29-C4C5-45DD-96E3-9E5D418ED0E5}" srcOrd="3" destOrd="0" presId="urn:microsoft.com/office/officeart/2005/8/layout/vList2"/>
    <dgm:cxn modelId="{81729C91-071C-4009-A1F8-CEE8253D8888}" type="presParOf" srcId="{510884BA-F742-4A22-895B-D786795C775E}" destId="{53A43F0D-0BF6-4B90-9816-99B26D7D78D2}" srcOrd="4" destOrd="0" presId="urn:microsoft.com/office/officeart/2005/8/layout/vList2"/>
    <dgm:cxn modelId="{911FCA49-7752-4839-90F5-65548E764ACC}" type="presParOf" srcId="{510884BA-F742-4A22-895B-D786795C775E}" destId="{74958A29-CFB2-439E-9663-F786287428A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E7617-0B15-43CC-ABF0-DDB49CBD2781}">
      <dsp:nvSpPr>
        <dsp:cNvPr id="0" name=""/>
        <dsp:cNvSpPr/>
      </dsp:nvSpPr>
      <dsp:spPr>
        <a:xfrm>
          <a:off x="0" y="15552"/>
          <a:ext cx="3937527" cy="580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Equipment bookings</a:t>
          </a:r>
        </a:p>
      </dsp:txBody>
      <dsp:txXfrm>
        <a:off x="28329" y="43881"/>
        <a:ext cx="3880869" cy="523662"/>
      </dsp:txXfrm>
    </dsp:sp>
    <dsp:sp modelId="{731E1A69-5318-4803-A5FC-0915EBE5A750}">
      <dsp:nvSpPr>
        <dsp:cNvPr id="0" name=""/>
        <dsp:cNvSpPr/>
      </dsp:nvSpPr>
      <dsp:spPr>
        <a:xfrm>
          <a:off x="0" y="595872"/>
          <a:ext cx="393752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dirty="0">
              <a:effectLst/>
              <a:latin typeface="Tahoma" panose="020B0604030504040204" pitchFamily="34" charset="0"/>
              <a:ea typeface="Tahoma" panose="020B0604030504040204" pitchFamily="34" charset="0"/>
              <a:cs typeface="Tahoma" panose="020B0604030504040204" pitchFamily="34" charset="0"/>
            </a:rPr>
            <a:t>https://library.ucalgary.ca/services/bookings</a:t>
          </a:r>
        </a:p>
      </dsp:txBody>
      <dsp:txXfrm>
        <a:off x="0" y="595872"/>
        <a:ext cx="3937527" cy="513360"/>
      </dsp:txXfrm>
    </dsp:sp>
    <dsp:sp modelId="{7312E323-40C2-4754-84E3-F715AB64C358}">
      <dsp:nvSpPr>
        <dsp:cNvPr id="0" name=""/>
        <dsp:cNvSpPr/>
      </dsp:nvSpPr>
      <dsp:spPr>
        <a:xfrm>
          <a:off x="0" y="1109232"/>
          <a:ext cx="3937527" cy="580320"/>
        </a:xfrm>
        <a:prstGeom prst="roundRect">
          <a:avLst/>
        </a:prstGeom>
        <a:solidFill>
          <a:schemeClr val="accent5">
            <a:hueOff val="698992"/>
            <a:satOff val="-2844"/>
            <a:lumOff val="-4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Library media guide</a:t>
          </a:r>
        </a:p>
      </dsp:txBody>
      <dsp:txXfrm>
        <a:off x="28329" y="1137561"/>
        <a:ext cx="3880869" cy="523662"/>
      </dsp:txXfrm>
    </dsp:sp>
    <dsp:sp modelId="{85C21B29-C4C5-45DD-96E3-9E5D418ED0E5}">
      <dsp:nvSpPr>
        <dsp:cNvPr id="0" name=""/>
        <dsp:cNvSpPr/>
      </dsp:nvSpPr>
      <dsp:spPr>
        <a:xfrm>
          <a:off x="0" y="1689552"/>
          <a:ext cx="393752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dirty="0">
              <a:effectLst/>
              <a:latin typeface="Tahoma" panose="020B0604030504040204" pitchFamily="34" charset="0"/>
              <a:ea typeface="Tahoma" panose="020B0604030504040204" pitchFamily="34" charset="0"/>
              <a:cs typeface="Tahoma" panose="020B0604030504040204" pitchFamily="34" charset="0"/>
            </a:rPr>
            <a:t>https://libguides.ucalgary.ca/</a:t>
          </a:r>
          <a:r>
            <a:rPr lang="en-CA" sz="1400" kern="1200">
              <a:effectLst/>
              <a:latin typeface="Tahoma" panose="020B0604030504040204" pitchFamily="34" charset="0"/>
              <a:ea typeface="Tahoma" panose="020B0604030504040204" pitchFamily="34" charset="0"/>
              <a:cs typeface="Tahoma" panose="020B0604030504040204" pitchFamily="34" charset="0"/>
            </a:rPr>
            <a:t>guides/</a:t>
          </a:r>
          <a:br>
            <a:rPr lang="en-CA" sz="1400" kern="1200">
              <a:effectLst/>
              <a:latin typeface="Tahoma" panose="020B0604030504040204" pitchFamily="34" charset="0"/>
              <a:ea typeface="Tahoma" panose="020B0604030504040204" pitchFamily="34" charset="0"/>
              <a:cs typeface="Tahoma" panose="020B0604030504040204" pitchFamily="34" charset="0"/>
            </a:rPr>
          </a:br>
          <a:r>
            <a:rPr lang="en-CA" sz="1400" kern="1200">
              <a:effectLst/>
              <a:latin typeface="Tahoma" panose="020B0604030504040204" pitchFamily="34" charset="0"/>
              <a:ea typeface="Tahoma" panose="020B0604030504040204" pitchFamily="34" charset="0"/>
              <a:cs typeface="Tahoma" panose="020B0604030504040204" pitchFamily="34" charset="0"/>
            </a:rPr>
            <a:t>media-creation</a:t>
          </a:r>
          <a:r>
            <a:rPr lang="en-CA" sz="1400" kern="1200" dirty="0">
              <a:effectLst/>
              <a:latin typeface="Tahoma" panose="020B0604030504040204" pitchFamily="34" charset="0"/>
              <a:ea typeface="Tahoma" panose="020B0604030504040204" pitchFamily="34" charset="0"/>
              <a:cs typeface="Tahoma" panose="020B0604030504040204" pitchFamily="34" charset="0"/>
            </a:rPr>
            <a:t>/home</a:t>
          </a:r>
        </a:p>
      </dsp:txBody>
      <dsp:txXfrm>
        <a:off x="0" y="1689552"/>
        <a:ext cx="3937527" cy="513360"/>
      </dsp:txXfrm>
    </dsp:sp>
    <dsp:sp modelId="{53A43F0D-0BF6-4B90-9816-99B26D7D78D2}">
      <dsp:nvSpPr>
        <dsp:cNvPr id="0" name=""/>
        <dsp:cNvSpPr/>
      </dsp:nvSpPr>
      <dsp:spPr>
        <a:xfrm>
          <a:off x="0" y="2202912"/>
          <a:ext cx="3937527" cy="580320"/>
        </a:xfrm>
        <a:prstGeom prst="roundRect">
          <a:avLst/>
        </a:prstGeom>
        <a:solidFill>
          <a:schemeClr val="accent5">
            <a:hueOff val="1397983"/>
            <a:satOff val="-5688"/>
            <a:lumOff val="-92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Handouts</a:t>
          </a:r>
        </a:p>
      </dsp:txBody>
      <dsp:txXfrm>
        <a:off x="28329" y="2231241"/>
        <a:ext cx="3880869" cy="523662"/>
      </dsp:txXfrm>
    </dsp:sp>
    <dsp:sp modelId="{74958A29-CFB2-439E-9663-F786287428AB}">
      <dsp:nvSpPr>
        <dsp:cNvPr id="0" name=""/>
        <dsp:cNvSpPr/>
      </dsp:nvSpPr>
      <dsp:spPr>
        <a:xfrm>
          <a:off x="0" y="2783232"/>
          <a:ext cx="393752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1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CA" sz="1400" kern="1200" dirty="0">
              <a:effectLst/>
              <a:latin typeface="Tahoma" panose="020B0604030504040204" pitchFamily="34" charset="0"/>
              <a:ea typeface="Tahoma" panose="020B0604030504040204" pitchFamily="34" charset="0"/>
              <a:cs typeface="Tahoma" panose="020B0604030504040204" pitchFamily="34" charset="0"/>
            </a:rPr>
            <a:t>Media creation &amp; attribution</a:t>
          </a:r>
        </a:p>
        <a:p>
          <a:pPr marL="114300" lvl="1" indent="-114300" algn="l" defTabSz="622300">
            <a:lnSpc>
              <a:spcPct val="90000"/>
            </a:lnSpc>
            <a:spcBef>
              <a:spcPct val="0"/>
            </a:spcBef>
            <a:spcAft>
              <a:spcPct val="20000"/>
            </a:spcAft>
            <a:buChar char="•"/>
          </a:pPr>
          <a:r>
            <a:rPr lang="en-CA" sz="1400" kern="1200" dirty="0">
              <a:effectLst/>
              <a:latin typeface="Tahoma" panose="020B0604030504040204" pitchFamily="34" charset="0"/>
              <a:ea typeface="Tahoma" panose="020B0604030504040204" pitchFamily="34" charset="0"/>
              <a:cs typeface="Tahoma" panose="020B0604030504040204" pitchFamily="34" charset="0"/>
            </a:rPr>
            <a:t>brosz.ca/slides/storytellers</a:t>
          </a:r>
        </a:p>
      </dsp:txBody>
      <dsp:txXfrm>
        <a:off x="0" y="2783232"/>
        <a:ext cx="3937527" cy="513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94a01246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94a01246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Canon </a:t>
            </a:r>
            <a:r>
              <a:rPr lang="en-CA" dirty="0" err="1"/>
              <a:t>Vixix</a:t>
            </a:r>
            <a:r>
              <a:rPr lang="en-CA" dirty="0"/>
              <a:t> HFG20 camcorders, GOPRO Hero 4, Panasonic Camcorder HC-V770</a:t>
            </a:r>
            <a:br>
              <a:rPr lang="en-CA" dirty="0"/>
            </a:br>
            <a:r>
              <a:rPr lang="en-CA" dirty="0"/>
              <a:t>Nikon D3300 (1 or 2 lenses)</a:t>
            </a:r>
          </a:p>
          <a:p>
            <a:pPr marL="0" lvl="0" indent="0" algn="l" rtl="0">
              <a:spcBef>
                <a:spcPts val="0"/>
              </a:spcBef>
              <a:spcAft>
                <a:spcPts val="0"/>
              </a:spcAft>
              <a:buNone/>
            </a:pPr>
            <a:r>
              <a:rPr lang="en-CA" dirty="0"/>
              <a:t>Zoom Mobile Audio, Shure Mic, </a:t>
            </a:r>
          </a:p>
          <a:p>
            <a:pPr marL="0" lvl="0" indent="0" algn="l" rtl="0">
              <a:spcBef>
                <a:spcPts val="0"/>
              </a:spcBef>
              <a:spcAft>
                <a:spcPts val="0"/>
              </a:spcAft>
              <a:buNone/>
            </a:pPr>
            <a:r>
              <a:rPr lang="en-CA" dirty="0"/>
              <a:t>Wacom Bamboo Create &amp; </a:t>
            </a:r>
            <a:r>
              <a:rPr lang="en-CA" dirty="0" err="1"/>
              <a:t>Intuos</a:t>
            </a:r>
            <a:r>
              <a:rPr lang="en-CA" dirty="0"/>
              <a:t> Tablets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2051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1441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7b83544d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07b83544d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the competition is over, consider sharing your submission publicly!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3C78D8"/>
            </a:gs>
            <a:gs pos="100000">
              <a:srgbClr val="00FFFF"/>
            </a:gs>
          </a:gsLst>
          <a:lin ang="540070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3C78D8"/>
            </a:gs>
            <a:gs pos="100000">
              <a:srgbClr val="00FFFF"/>
            </a:gs>
          </a:gsLst>
          <a:lin ang="5400700" scaled="0"/>
        </a:gra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bensound.com/free-music-for-videos" TargetMode="External"/><Relationship Id="rId2" Type="http://schemas.openxmlformats.org/officeDocument/2006/relationships/hyperlink" Target="https://freemusicarchive.org/home" TargetMode="External"/><Relationship Id="rId1" Type="http://schemas.openxmlformats.org/officeDocument/2006/relationships/slideLayout" Target="../slideLayouts/slideLayout6.xml"/><Relationship Id="rId4" Type="http://schemas.openxmlformats.org/officeDocument/2006/relationships/hyperlink" Target="https://freesound.or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copyright@ucalgary.ca"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effectLst>
                  <a:outerShdw blurRad="38100" dist="38100" dir="2700000" algn="tl">
                    <a:srgbClr val="000000">
                      <a:alpha val="43137"/>
                    </a:srgbClr>
                  </a:outerShdw>
                </a:effectLst>
              </a:rPr>
              <a:t>Research Communication </a:t>
            </a:r>
            <a:r>
              <a:rPr lang="en" dirty="0">
                <a:effectLst>
                  <a:outerShdw blurRad="38100" dist="38100" dir="2700000" algn="tl">
                    <a:srgbClr val="000000">
                      <a:alpha val="43137"/>
                    </a:srgbClr>
                  </a:outerShdw>
                </a:effectLst>
              </a:rPr>
              <a:t>Resources</a:t>
            </a:r>
            <a:br>
              <a:rPr lang="en" dirty="0">
                <a:effectLst>
                  <a:outerShdw blurRad="38100" dist="38100" dir="2700000" algn="tl">
                    <a:srgbClr val="000000">
                      <a:alpha val="43137"/>
                    </a:srgbClr>
                  </a:outerShdw>
                </a:effectLst>
              </a:rPr>
            </a:br>
            <a:r>
              <a:rPr lang="en" sz="1800" dirty="0">
                <a:effectLst>
                  <a:outerShdw blurRad="38100" dist="38100" dir="2700000" algn="tl">
                    <a:srgbClr val="000000">
                      <a:alpha val="43137"/>
                    </a:srgbClr>
                  </a:outerShdw>
                </a:effectLst>
              </a:rPr>
              <a:t>FROM YOUR LIBRARY</a:t>
            </a:r>
            <a:endParaRPr sz="1800" dirty="0">
              <a:effectLst>
                <a:outerShdw blurRad="38100" dist="38100" dir="2700000" algn="tl">
                  <a:srgbClr val="000000">
                    <a:alpha val="43137"/>
                  </a:srgbClr>
                </a:outerShdw>
              </a:effectLst>
            </a:endParaRPr>
          </a:p>
          <a:p>
            <a:pPr marL="0" lvl="0" indent="0" algn="ctr" rtl="0">
              <a:spcBef>
                <a:spcPts val="0"/>
              </a:spcBef>
              <a:spcAft>
                <a:spcPts val="0"/>
              </a:spcAft>
              <a:buNone/>
            </a:pPr>
            <a:endParaRPr dirty="0">
              <a:effectLst>
                <a:outerShdw blurRad="38100" dist="38100" dir="2700000" algn="tl">
                  <a:srgbClr val="000000">
                    <a:alpha val="43137"/>
                  </a:srgbClr>
                </a:outerShdw>
              </a:effectLst>
            </a:endParaRPr>
          </a:p>
          <a:p>
            <a:pPr marL="0" lvl="0" indent="0" algn="ctr" rtl="0">
              <a:spcBef>
                <a:spcPts val="0"/>
              </a:spcBef>
              <a:spcAft>
                <a:spcPts val="0"/>
              </a:spcAft>
              <a:buNone/>
            </a:pPr>
            <a:r>
              <a:rPr lang="en" sz="1600" dirty="0">
                <a:effectLst>
                  <a:outerShdw blurRad="38100" dist="38100" dir="2700000" algn="tl">
                    <a:srgbClr val="000000">
                      <a:alpha val="43137"/>
                    </a:srgbClr>
                  </a:outerShdw>
                </a:effectLst>
              </a:rPr>
              <a:t>John Brosz, </a:t>
            </a:r>
            <a:br>
              <a:rPr lang="en" sz="1600" dirty="0">
                <a:effectLst>
                  <a:outerShdw blurRad="38100" dist="38100" dir="2700000" algn="tl">
                    <a:srgbClr val="000000">
                      <a:alpha val="43137"/>
                    </a:srgbClr>
                  </a:outerShdw>
                </a:effectLst>
              </a:rPr>
            </a:br>
            <a:r>
              <a:rPr lang="en" sz="1600" dirty="0">
                <a:effectLst>
                  <a:outerShdw blurRad="38100" dist="38100" dir="2700000" algn="tl">
                    <a:srgbClr val="000000">
                      <a:alpha val="43137"/>
                    </a:srgbClr>
                  </a:outerShdw>
                </a:effectLst>
              </a:rPr>
              <a:t>Libraries &amp; Cultural Resources</a:t>
            </a:r>
            <a:endParaRPr sz="1600" dirty="0">
              <a:effectLst>
                <a:outerShdw blurRad="38100" dist="38100" dir="2700000" algn="tl">
                  <a:srgbClr val="000000">
                    <a:alpha val="43137"/>
                  </a:srgbClr>
                </a:outerShdw>
              </a:effectLst>
            </a:endParaRPr>
          </a:p>
          <a:p>
            <a:pPr marL="0" lvl="0" indent="0" algn="ctr" rtl="0">
              <a:spcBef>
                <a:spcPts val="0"/>
              </a:spcBef>
              <a:spcAft>
                <a:spcPts val="0"/>
              </a:spcAft>
              <a:buNone/>
            </a:pPr>
            <a:endParaRPr sz="1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B83B712-D94A-4DC7-9888-4C5912DE4F87}"/>
              </a:ext>
            </a:extLst>
          </p:cNvPr>
          <p:cNvSpPr txBox="1"/>
          <p:nvPr/>
        </p:nvSpPr>
        <p:spPr>
          <a:xfrm>
            <a:off x="6169478" y="4745816"/>
            <a:ext cx="2872902" cy="307777"/>
          </a:xfrm>
          <a:prstGeom prst="rect">
            <a:avLst/>
          </a:prstGeom>
          <a:noFill/>
        </p:spPr>
        <p:txBody>
          <a:bodyPr wrap="none" rtlCol="0">
            <a:spAutoFit/>
          </a:bodyPr>
          <a:lstStyle/>
          <a:p>
            <a:r>
              <a:rPr lang="en-CA" dirty="0">
                <a:solidFill>
                  <a:schemeClr val="bg1">
                    <a:lumMod val="50000"/>
                  </a:schemeClr>
                </a:solidFill>
              </a:rPr>
              <a:t>Slides: brosz.ca</a:t>
            </a:r>
            <a:r>
              <a:rPr lang="en-CA">
                <a:solidFill>
                  <a:schemeClr val="bg1">
                    <a:lumMod val="50000"/>
                  </a:schemeClr>
                </a:solidFill>
              </a:rPr>
              <a:t>/slides/storytellers</a:t>
            </a:r>
            <a:endParaRPr lang="en-CA"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483FF5-087A-48F0-8C26-B9BC25EE615C}"/>
              </a:ext>
            </a:extLst>
          </p:cNvPr>
          <p:cNvSpPr>
            <a:spLocks noGrp="1"/>
          </p:cNvSpPr>
          <p:nvPr>
            <p:ph type="ctrTitle"/>
          </p:nvPr>
        </p:nvSpPr>
        <p:spPr/>
        <p:txBody>
          <a:bodyPr/>
          <a:lstStyle/>
          <a:p>
            <a:r>
              <a:rPr lang="en-CA" dirty="0"/>
              <a:t>Copyright &amp; 3</a:t>
            </a:r>
            <a:r>
              <a:rPr lang="en-CA" baseline="30000" dirty="0"/>
              <a:t>rd</a:t>
            </a:r>
            <a:r>
              <a:rPr lang="en-CA" dirty="0"/>
              <a:t> Party Material</a:t>
            </a:r>
          </a:p>
        </p:txBody>
      </p:sp>
      <p:sp>
        <p:nvSpPr>
          <p:cNvPr id="4" name="Slide Number Placeholder 3">
            <a:extLst>
              <a:ext uri="{FF2B5EF4-FFF2-40B4-BE49-F238E27FC236}">
                <a16:creationId xmlns:a16="http://schemas.microsoft.com/office/drawing/2014/main" id="{9AFDC110-C4CB-45C1-B20C-19633BD7860B}"/>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5912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C8681-3E9D-45E8-8987-B34A0E0F8E9A}"/>
              </a:ext>
            </a:extLst>
          </p:cNvPr>
          <p:cNvSpPr>
            <a:spLocks noGrp="1"/>
          </p:cNvSpPr>
          <p:nvPr>
            <p:ph type="title"/>
          </p:nvPr>
        </p:nvSpPr>
        <p:spPr>
          <a:xfrm>
            <a:off x="563337" y="911700"/>
            <a:ext cx="2367642" cy="3327600"/>
          </a:xfrm>
        </p:spPr>
        <p:txBody>
          <a:bodyPr/>
          <a:lstStyle/>
          <a:p>
            <a:r>
              <a:rPr lang="en-CA" sz="3200" dirty="0">
                <a:effectLst>
                  <a:outerShdw blurRad="38100" dist="38100" dir="2700000" algn="tl">
                    <a:srgbClr val="000000">
                      <a:alpha val="43137"/>
                    </a:srgbClr>
                  </a:outerShdw>
                </a:effectLst>
              </a:rPr>
              <a:t>Copyright &amp; 3rd Party Material</a:t>
            </a:r>
            <a:endParaRPr lang="en-CA"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460864D1-E6BF-4994-8579-2793FF3ADA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Text Placeholder 6">
            <a:extLst>
              <a:ext uri="{FF2B5EF4-FFF2-40B4-BE49-F238E27FC236}">
                <a16:creationId xmlns:a16="http://schemas.microsoft.com/office/drawing/2014/main" id="{7940921B-9C50-4E66-8BD1-CC806FCF0C42}"/>
              </a:ext>
            </a:extLst>
          </p:cNvPr>
          <p:cNvSpPr>
            <a:spLocks noGrp="1"/>
          </p:cNvSpPr>
          <p:nvPr>
            <p:ph type="body" idx="1"/>
          </p:nvPr>
        </p:nvSpPr>
        <p:spPr>
          <a:xfrm>
            <a:off x="3762682" y="691200"/>
            <a:ext cx="5111896" cy="3548100"/>
          </a:xfrm>
        </p:spPr>
        <p:txBody>
          <a:bodyPr/>
          <a:lstStyle/>
          <a:p>
            <a:pPr marL="0" lvl="0" indent="0" algn="l" rtl="0">
              <a:spcBef>
                <a:spcPts val="600"/>
              </a:spcBef>
              <a:spcAft>
                <a:spcPts val="0"/>
              </a:spcAft>
              <a:buNone/>
            </a:pPr>
            <a:r>
              <a:rPr lang="en-CA" sz="1600" dirty="0">
                <a:solidFill>
                  <a:schemeClr val="tx1">
                    <a:lumMod val="50000"/>
                  </a:schemeClr>
                </a:solidFill>
                <a:effectLst>
                  <a:outerShdw blurRad="38100" dist="38100" dir="2700000" algn="tl">
                    <a:srgbClr val="000000">
                      <a:alpha val="43137"/>
                    </a:srgbClr>
                  </a:outerShdw>
                </a:effectLst>
                <a:latin typeface="Montserrat ExtraBold"/>
                <a:ea typeface="Montserrat ExtraBold"/>
                <a:cs typeface="Montserrat ExtraBold"/>
                <a:sym typeface="Montserrat ExtraBold"/>
              </a:rPr>
              <a:t>Competition Rules:</a:t>
            </a:r>
          </a:p>
          <a:p>
            <a:pPr algn="l">
              <a:buFont typeface="+mj-lt"/>
              <a:buAutoNum type="arabicPeriod" startAt="14"/>
            </a:pPr>
            <a:r>
              <a:rPr lang="en-CA" sz="1100" b="0" i="0" dirty="0">
                <a:solidFill>
                  <a:schemeClr val="tx1">
                    <a:lumMod val="50000"/>
                  </a:schemeClr>
                </a:solidFill>
                <a:effectLst/>
                <a:latin typeface="+mn-lt"/>
              </a:rPr>
              <a:t>The submission must be an entirely original work created by the applicant, and the applicant </a:t>
            </a:r>
            <a:r>
              <a:rPr lang="en-CA" sz="1400" b="1" i="0" dirty="0">
                <a:solidFill>
                  <a:schemeClr val="tx1">
                    <a:lumMod val="50000"/>
                  </a:schemeClr>
                </a:solidFill>
                <a:effectLst/>
                <a:latin typeface="+mn-lt"/>
              </a:rPr>
              <a:t>must have all necessary rights </a:t>
            </a:r>
            <a:r>
              <a:rPr lang="en-CA" sz="1100" b="0" i="0" dirty="0">
                <a:solidFill>
                  <a:schemeClr val="tx1">
                    <a:lumMod val="50000"/>
                  </a:schemeClr>
                </a:solidFill>
                <a:effectLst/>
                <a:latin typeface="+mn-lt"/>
              </a:rPr>
              <a:t>in and to the submission.</a:t>
            </a:r>
          </a:p>
          <a:p>
            <a:pPr algn="l">
              <a:buFont typeface="+mj-lt"/>
              <a:buAutoNum type="arabicPeriod" startAt="14"/>
            </a:pPr>
            <a:r>
              <a:rPr lang="en-CA" sz="1100" b="0" i="0" dirty="0">
                <a:solidFill>
                  <a:schemeClr val="tx1">
                    <a:lumMod val="50000"/>
                  </a:schemeClr>
                </a:solidFill>
                <a:effectLst/>
                <a:latin typeface="+mn-lt"/>
              </a:rPr>
              <a:t>The submission </a:t>
            </a:r>
            <a:r>
              <a:rPr lang="en-CA" sz="1400" b="1" i="0" dirty="0">
                <a:solidFill>
                  <a:schemeClr val="tx1">
                    <a:lumMod val="50000"/>
                  </a:schemeClr>
                </a:solidFill>
                <a:effectLst/>
                <a:latin typeface="+mn-lt"/>
              </a:rPr>
              <a:t>must not infringe on or violate any laws or any third-party rights</a:t>
            </a:r>
            <a:r>
              <a:rPr lang="en-CA" sz="1100" b="0" i="0" dirty="0">
                <a:solidFill>
                  <a:schemeClr val="tx1">
                    <a:lumMod val="50000"/>
                  </a:schemeClr>
                </a:solidFill>
                <a:effectLst/>
                <a:latin typeface="+mn-lt"/>
              </a:rPr>
              <a:t>, including but not limited to copyright, patent, trademark, trade secret or other proprietary rights and must not constitute material that would be considered libeling, defamatory, a privacy violation, tortious or a contract breach.</a:t>
            </a:r>
          </a:p>
          <a:p>
            <a:pPr algn="l">
              <a:buFont typeface="+mj-lt"/>
              <a:buAutoNum type="arabicPeriod" startAt="14"/>
            </a:pPr>
            <a:r>
              <a:rPr lang="en-CA" sz="1100" b="0" i="0" dirty="0">
                <a:solidFill>
                  <a:schemeClr val="tx1">
                    <a:lumMod val="50000"/>
                  </a:schemeClr>
                </a:solidFill>
                <a:effectLst/>
                <a:latin typeface="+mn-lt"/>
              </a:rPr>
              <a:t>The </a:t>
            </a:r>
            <a:r>
              <a:rPr lang="en-CA" sz="1400" b="1" i="0" dirty="0">
                <a:solidFill>
                  <a:schemeClr val="tx1">
                    <a:lumMod val="50000"/>
                  </a:schemeClr>
                </a:solidFill>
                <a:effectLst/>
                <a:latin typeface="+mn-lt"/>
              </a:rPr>
              <a:t>contestant must obtain</a:t>
            </a:r>
            <a:r>
              <a:rPr lang="en-CA" sz="1100" b="0" i="0" dirty="0">
                <a:solidFill>
                  <a:schemeClr val="tx1">
                    <a:lumMod val="50000"/>
                  </a:schemeClr>
                </a:solidFill>
                <a:effectLst/>
                <a:latin typeface="+mn-lt"/>
              </a:rPr>
              <a:t>, and make available to SSHRC, upon request, </a:t>
            </a:r>
            <a:r>
              <a:rPr lang="en-CA" sz="1400" b="1" i="0" dirty="0">
                <a:solidFill>
                  <a:schemeClr val="tx1">
                    <a:lumMod val="50000"/>
                  </a:schemeClr>
                </a:solidFill>
                <a:effectLst/>
                <a:latin typeface="+mn-lt"/>
              </a:rPr>
              <a:t>all necessary permissions, licenses, clearances, releases, waivers of moral rights and other approvals from third parties</a:t>
            </a:r>
            <a:r>
              <a:rPr lang="en-CA" sz="1400" b="0" i="0" dirty="0">
                <a:solidFill>
                  <a:schemeClr val="tx1">
                    <a:lumMod val="50000"/>
                  </a:schemeClr>
                </a:solidFill>
                <a:effectLst/>
                <a:latin typeface="+mn-lt"/>
              </a:rPr>
              <a:t> </a:t>
            </a:r>
            <a:r>
              <a:rPr lang="en-CA" sz="1100" b="0" i="0" dirty="0">
                <a:solidFill>
                  <a:schemeClr val="tx1">
                    <a:lumMod val="50000"/>
                  </a:schemeClr>
                </a:solidFill>
                <a:effectLst/>
                <a:latin typeface="+mn-lt"/>
              </a:rPr>
              <a:t>(including but not limited to all copyright holders and all individuals appearing in the submission) necessary to use the submission, in whole or in part, in any way. This includes, without limitation, permissions to reproduce, make derivatives, edit, modify, translate, distribute, transmit, publish and broadcast the submission worldwide, by any means.</a:t>
            </a:r>
          </a:p>
        </p:txBody>
      </p:sp>
      <p:sp>
        <p:nvSpPr>
          <p:cNvPr id="5" name="TextBox 4">
            <a:extLst>
              <a:ext uri="{FF2B5EF4-FFF2-40B4-BE49-F238E27FC236}">
                <a16:creationId xmlns:a16="http://schemas.microsoft.com/office/drawing/2014/main" id="{34C1A63F-D11D-E1A2-1C67-4D6468CFB1E6}"/>
              </a:ext>
            </a:extLst>
          </p:cNvPr>
          <p:cNvSpPr txBox="1"/>
          <p:nvPr/>
        </p:nvSpPr>
        <p:spPr>
          <a:xfrm>
            <a:off x="0" y="4881841"/>
            <a:ext cx="9071307" cy="261610"/>
          </a:xfrm>
          <a:prstGeom prst="rect">
            <a:avLst/>
          </a:prstGeom>
          <a:noFill/>
        </p:spPr>
        <p:txBody>
          <a:bodyPr wrap="square">
            <a:spAutoFit/>
          </a:bodyPr>
          <a:lstStyle/>
          <a:p>
            <a:r>
              <a:rPr lang="en-US" sz="1100">
                <a:solidFill>
                  <a:schemeClr val="bg1">
                    <a:lumMod val="50000"/>
                  </a:schemeClr>
                </a:solidFill>
              </a:rPr>
              <a:t>https://www.sshrc-crsh.gc.ca/society-societe/storytellers-jai_une_histoire_a_raconter/challenge_regulations-defis_reglements-eng.aspx</a:t>
            </a:r>
          </a:p>
        </p:txBody>
      </p:sp>
    </p:spTree>
    <p:extLst>
      <p:ext uri="{BB962C8B-B14F-4D97-AF65-F5344CB8AC3E}">
        <p14:creationId xmlns:p14="http://schemas.microsoft.com/office/powerpoint/2010/main" val="244859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335C3-C368-DC42-BDA0-5026D3C7E731}"/>
              </a:ext>
            </a:extLst>
          </p:cNvPr>
          <p:cNvSpPr/>
          <p:nvPr/>
        </p:nvSpPr>
        <p:spPr>
          <a:xfrm>
            <a:off x="0" y="0"/>
            <a:ext cx="9144000" cy="5143451"/>
          </a:xfrm>
          <a:prstGeom prst="rect">
            <a:avLst/>
          </a:prstGeom>
          <a:solidFill>
            <a:srgbClr val="FFFFFF">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1CF088E-1445-47BD-AC43-F141955A36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Google Shape;119;p17">
            <a:extLst>
              <a:ext uri="{FF2B5EF4-FFF2-40B4-BE49-F238E27FC236}">
                <a16:creationId xmlns:a16="http://schemas.microsoft.com/office/drawing/2014/main" id="{0A13C6F2-2857-4D01-BF7F-86ABB2C28341}"/>
              </a:ext>
            </a:extLst>
          </p:cNvPr>
          <p:cNvSpPr txBox="1">
            <a:spLocks/>
          </p:cNvSpPr>
          <p:nvPr/>
        </p:nvSpPr>
        <p:spPr>
          <a:xfrm>
            <a:off x="1065929" y="887617"/>
            <a:ext cx="6976191" cy="405903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9pPr>
          </a:lstStyle>
          <a:p>
            <a:pPr marL="0" indent="0">
              <a:buFont typeface="Montserrat Light"/>
              <a:buNone/>
            </a:pPr>
            <a:r>
              <a:rPr lang="en-CA" sz="24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Montserrat ExtraBold"/>
              </a:rPr>
              <a:t>Attribution</a:t>
            </a:r>
            <a:endParaRPr lang="en-CA" sz="2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Montserrat ExtraBold"/>
            </a:endParaRPr>
          </a:p>
          <a:p>
            <a:pPr marL="0" indent="0">
              <a:buFont typeface="Montserrat Light"/>
              <a:buNone/>
            </a:pPr>
            <a:endParaRPr lang="en-CA" sz="1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Montserrat ExtraBold"/>
            </a:endParaRPr>
          </a:p>
          <a:p>
            <a:pPr marL="88900" indent="0" algn="l">
              <a:buNone/>
            </a:pPr>
            <a:r>
              <a:rPr lang="en-CA" sz="2000" b="1" i="0" u="none" strike="noStrike" baseline="0" dirty="0">
                <a:solidFill>
                  <a:srgbClr val="C5141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Attribution?</a:t>
            </a:r>
          </a:p>
          <a:p>
            <a:pPr marL="88900" indent="0">
              <a:buNone/>
            </a:pPr>
            <a:r>
              <a:rPr lang="en-CA" sz="1800" b="0" i="0" u="none" strike="noStrike" baseline="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If you want to incorporate media, music, images, photos, </a:t>
            </a:r>
            <a:r>
              <a:rPr lang="en-CA" sz="180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or other creative works into a project, it is important to credit the creator of those works by providing attribution. </a:t>
            </a:r>
          </a:p>
          <a:p>
            <a:pPr marL="88900" indent="0" algn="l">
              <a:buNone/>
            </a:pPr>
            <a:r>
              <a:rPr lang="en-CA" sz="2000" b="1" i="0" u="none" strike="noStrike" baseline="0" dirty="0">
                <a:solidFill>
                  <a:srgbClr val="C5141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Attribution vs Citation</a:t>
            </a:r>
          </a:p>
          <a:p>
            <a:pPr marL="88900" indent="0" algn="l">
              <a:buNone/>
            </a:pPr>
            <a:r>
              <a:rPr lang="en-CA"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Attribution is different than citation. Citations serve an academic purpose and attributions serve a legal purpose. Attribution is required when you are incorporating someone else's creation into your own project.</a:t>
            </a:r>
            <a:endParaRPr lang="en-CA" sz="18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Montserrat ExtraBold"/>
            </a:endParaRPr>
          </a:p>
          <a:p>
            <a:pPr marL="0" indent="0">
              <a:buFont typeface="Montserrat Light"/>
              <a:buNone/>
            </a:pPr>
            <a:endParaRPr lang="en-CA" sz="18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Montserrat ExtraBold"/>
            </a:endParaRPr>
          </a:p>
        </p:txBody>
      </p:sp>
    </p:spTree>
    <p:extLst>
      <p:ext uri="{BB962C8B-B14F-4D97-AF65-F5344CB8AC3E}">
        <p14:creationId xmlns:p14="http://schemas.microsoft.com/office/powerpoint/2010/main" val="266281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33009-4C6B-405C-A271-20FFF6FFD9CE}"/>
              </a:ext>
            </a:extLst>
          </p:cNvPr>
          <p:cNvSpPr>
            <a:spLocks noGrp="1"/>
          </p:cNvSpPr>
          <p:nvPr>
            <p:ph type="title"/>
          </p:nvPr>
        </p:nvSpPr>
        <p:spPr/>
        <p:txBody>
          <a:bodyPr/>
          <a:lstStyle/>
          <a:p>
            <a:r>
              <a:rPr lang="en-CA" dirty="0"/>
              <a:t>Attribution</a:t>
            </a:r>
            <a:br>
              <a:rPr lang="en-CA" dirty="0"/>
            </a:br>
            <a:br>
              <a:rPr lang="en-CA" dirty="0"/>
            </a:br>
            <a:r>
              <a:rPr lang="en-CA" sz="2000" dirty="0"/>
              <a:t>TASL method</a:t>
            </a:r>
            <a:endParaRPr lang="en-CA" dirty="0"/>
          </a:p>
        </p:txBody>
      </p:sp>
      <p:sp>
        <p:nvSpPr>
          <p:cNvPr id="2" name="Slide Number Placeholder 1">
            <a:extLst>
              <a:ext uri="{FF2B5EF4-FFF2-40B4-BE49-F238E27FC236}">
                <a16:creationId xmlns:a16="http://schemas.microsoft.com/office/drawing/2014/main" id="{99B835C3-467D-4FAE-BDC7-960E321749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8" name="Picture 7">
            <a:extLst>
              <a:ext uri="{FF2B5EF4-FFF2-40B4-BE49-F238E27FC236}">
                <a16:creationId xmlns:a16="http://schemas.microsoft.com/office/drawing/2014/main" id="{1BB27DCE-4D6D-43B6-9CC5-466FF677EC5D}"/>
              </a:ext>
            </a:extLst>
          </p:cNvPr>
          <p:cNvPicPr>
            <a:picLocks noChangeAspect="1"/>
          </p:cNvPicPr>
          <p:nvPr/>
        </p:nvPicPr>
        <p:blipFill rotWithShape="1">
          <a:blip r:embed="rId2"/>
          <a:srcRect r="2141"/>
          <a:stretch/>
        </p:blipFill>
        <p:spPr>
          <a:xfrm>
            <a:off x="3409180" y="803448"/>
            <a:ext cx="5620104" cy="3566921"/>
          </a:xfrm>
          <a:prstGeom prst="rect">
            <a:avLst/>
          </a:prstGeom>
        </p:spPr>
      </p:pic>
      <p:sp>
        <p:nvSpPr>
          <p:cNvPr id="9" name="TextBox 8">
            <a:extLst>
              <a:ext uri="{FF2B5EF4-FFF2-40B4-BE49-F238E27FC236}">
                <a16:creationId xmlns:a16="http://schemas.microsoft.com/office/drawing/2014/main" id="{51FFC08F-C18F-4F40-9138-604D6AF57DF3}"/>
              </a:ext>
            </a:extLst>
          </p:cNvPr>
          <p:cNvSpPr txBox="1"/>
          <p:nvPr/>
        </p:nvSpPr>
        <p:spPr>
          <a:xfrm>
            <a:off x="5576024" y="4792762"/>
            <a:ext cx="3259226" cy="307777"/>
          </a:xfrm>
          <a:prstGeom prst="rect">
            <a:avLst/>
          </a:prstGeom>
          <a:noFill/>
        </p:spPr>
        <p:txBody>
          <a:bodyPr wrap="none" rtlCol="0">
            <a:spAutoFit/>
          </a:bodyPr>
          <a:lstStyle/>
          <a:p>
            <a:r>
              <a:rPr lang="en-CA" dirty="0">
                <a:solidFill>
                  <a:schemeClr val="bg1">
                    <a:lumMod val="50000"/>
                  </a:schemeClr>
                </a:solidFill>
              </a:rPr>
              <a:t>Handout </a:t>
            </a:r>
            <a:r>
              <a:rPr lang="en-CA">
                <a:solidFill>
                  <a:schemeClr val="bg1">
                    <a:lumMod val="50000"/>
                  </a:schemeClr>
                </a:solidFill>
              </a:rPr>
              <a:t>at brosz</a:t>
            </a:r>
            <a:r>
              <a:rPr lang="en-CA" dirty="0">
                <a:solidFill>
                  <a:schemeClr val="bg1">
                    <a:lumMod val="50000"/>
                  </a:schemeClr>
                </a:solidFill>
              </a:rPr>
              <a:t>.ca/slides/storytellers </a:t>
            </a:r>
          </a:p>
        </p:txBody>
      </p:sp>
    </p:spTree>
    <p:extLst>
      <p:ext uri="{BB962C8B-B14F-4D97-AF65-F5344CB8AC3E}">
        <p14:creationId xmlns:p14="http://schemas.microsoft.com/office/powerpoint/2010/main" val="3958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33009-4C6B-405C-A271-20FFF6FFD9CE}"/>
              </a:ext>
            </a:extLst>
          </p:cNvPr>
          <p:cNvSpPr>
            <a:spLocks noGrp="1"/>
          </p:cNvSpPr>
          <p:nvPr>
            <p:ph type="title"/>
          </p:nvPr>
        </p:nvSpPr>
        <p:spPr/>
        <p:txBody>
          <a:bodyPr/>
          <a:lstStyle/>
          <a:p>
            <a:r>
              <a:rPr lang="en-CA" dirty="0"/>
              <a:t>Creative </a:t>
            </a:r>
            <a:br>
              <a:rPr lang="en-CA" dirty="0"/>
            </a:br>
            <a:r>
              <a:rPr lang="en-CA" dirty="0"/>
              <a:t>Commons</a:t>
            </a:r>
            <a:br>
              <a:rPr lang="en-CA" dirty="0"/>
            </a:br>
            <a:r>
              <a:rPr lang="en-CA" dirty="0"/>
              <a:t>Licenses</a:t>
            </a:r>
          </a:p>
        </p:txBody>
      </p:sp>
      <p:sp>
        <p:nvSpPr>
          <p:cNvPr id="2" name="Slide Number Placeholder 1">
            <a:extLst>
              <a:ext uri="{FF2B5EF4-FFF2-40B4-BE49-F238E27FC236}">
                <a16:creationId xmlns:a16="http://schemas.microsoft.com/office/drawing/2014/main" id="{99B835C3-467D-4FAE-BDC7-960E321749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extBox 4">
            <a:extLst>
              <a:ext uri="{FF2B5EF4-FFF2-40B4-BE49-F238E27FC236}">
                <a16:creationId xmlns:a16="http://schemas.microsoft.com/office/drawing/2014/main" id="{5C8625E2-E7BF-45D8-9906-2C1C58F83BF0}"/>
              </a:ext>
            </a:extLst>
          </p:cNvPr>
          <p:cNvSpPr txBox="1"/>
          <p:nvPr/>
        </p:nvSpPr>
        <p:spPr>
          <a:xfrm>
            <a:off x="5316172" y="4855634"/>
            <a:ext cx="3438762" cy="261610"/>
          </a:xfrm>
          <a:prstGeom prst="rect">
            <a:avLst/>
          </a:prstGeom>
          <a:noFill/>
        </p:spPr>
        <p:txBody>
          <a:bodyPr wrap="none" rtlCol="0">
            <a:spAutoFit/>
          </a:bodyPr>
          <a:lstStyle/>
          <a:p>
            <a:r>
              <a:rPr lang="en-CA" sz="1100" dirty="0">
                <a:solidFill>
                  <a:schemeClr val="bg1">
                    <a:lumMod val="50000"/>
                  </a:schemeClr>
                </a:solidFill>
              </a:rPr>
              <a:t>From https://creativecommons.org/about/cclicenses/</a:t>
            </a:r>
          </a:p>
        </p:txBody>
      </p:sp>
      <p:pic>
        <p:nvPicPr>
          <p:cNvPr id="7" name="Picture 6">
            <a:extLst>
              <a:ext uri="{FF2B5EF4-FFF2-40B4-BE49-F238E27FC236}">
                <a16:creationId xmlns:a16="http://schemas.microsoft.com/office/drawing/2014/main" id="{3747ACA1-27B9-42F4-A1CF-90F6B9B3F61D}"/>
              </a:ext>
            </a:extLst>
          </p:cNvPr>
          <p:cNvPicPr>
            <a:picLocks noChangeAspect="1"/>
          </p:cNvPicPr>
          <p:nvPr/>
        </p:nvPicPr>
        <p:blipFill>
          <a:blip r:embed="rId2"/>
          <a:stretch>
            <a:fillRect/>
          </a:stretch>
        </p:blipFill>
        <p:spPr>
          <a:xfrm>
            <a:off x="3668837" y="187826"/>
            <a:ext cx="3559228" cy="930305"/>
          </a:xfrm>
          <a:prstGeom prst="rect">
            <a:avLst/>
          </a:prstGeom>
        </p:spPr>
      </p:pic>
      <p:pic>
        <p:nvPicPr>
          <p:cNvPr id="10" name="Picture 9">
            <a:extLst>
              <a:ext uri="{FF2B5EF4-FFF2-40B4-BE49-F238E27FC236}">
                <a16:creationId xmlns:a16="http://schemas.microsoft.com/office/drawing/2014/main" id="{DDFDD0F8-EE29-491D-866D-1D6769443EDA}"/>
              </a:ext>
            </a:extLst>
          </p:cNvPr>
          <p:cNvPicPr>
            <a:picLocks noChangeAspect="1"/>
          </p:cNvPicPr>
          <p:nvPr/>
        </p:nvPicPr>
        <p:blipFill>
          <a:blip r:embed="rId3"/>
          <a:stretch>
            <a:fillRect/>
          </a:stretch>
        </p:blipFill>
        <p:spPr>
          <a:xfrm>
            <a:off x="3666732" y="1184187"/>
            <a:ext cx="3561333" cy="1134625"/>
          </a:xfrm>
          <a:prstGeom prst="rect">
            <a:avLst/>
          </a:prstGeom>
        </p:spPr>
      </p:pic>
      <p:pic>
        <p:nvPicPr>
          <p:cNvPr id="15" name="Picture 14">
            <a:extLst>
              <a:ext uri="{FF2B5EF4-FFF2-40B4-BE49-F238E27FC236}">
                <a16:creationId xmlns:a16="http://schemas.microsoft.com/office/drawing/2014/main" id="{B5BB515E-0CD5-4C21-804B-3704D6178B98}"/>
              </a:ext>
            </a:extLst>
          </p:cNvPr>
          <p:cNvPicPr>
            <a:picLocks noChangeAspect="1"/>
          </p:cNvPicPr>
          <p:nvPr/>
        </p:nvPicPr>
        <p:blipFill>
          <a:blip r:embed="rId2"/>
          <a:stretch>
            <a:fillRect/>
          </a:stretch>
        </p:blipFill>
        <p:spPr>
          <a:xfrm>
            <a:off x="3668837" y="185269"/>
            <a:ext cx="3559228" cy="930305"/>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07387B0-62D0-40DE-8E32-68550FD030D2}"/>
              </a:ext>
            </a:extLst>
          </p:cNvPr>
          <p:cNvPicPr>
            <a:picLocks noChangeAspect="1"/>
          </p:cNvPicPr>
          <p:nvPr/>
        </p:nvPicPr>
        <p:blipFill>
          <a:blip r:embed="rId3"/>
          <a:stretch>
            <a:fillRect/>
          </a:stretch>
        </p:blipFill>
        <p:spPr>
          <a:xfrm>
            <a:off x="3666732" y="1181630"/>
            <a:ext cx="3561333" cy="1134625"/>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2FBCEB12-35D7-44E0-B38E-86AB76119747}"/>
              </a:ext>
            </a:extLst>
          </p:cNvPr>
          <p:cNvPicPr>
            <a:picLocks noChangeAspect="1"/>
          </p:cNvPicPr>
          <p:nvPr/>
        </p:nvPicPr>
        <p:blipFill>
          <a:blip r:embed="rId4"/>
          <a:stretch>
            <a:fillRect/>
          </a:stretch>
        </p:blipFill>
        <p:spPr>
          <a:xfrm>
            <a:off x="3666732" y="2393274"/>
            <a:ext cx="3686690" cy="60492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2558C76C-05FB-4FB8-9C85-E9E17265876B}"/>
              </a:ext>
            </a:extLst>
          </p:cNvPr>
          <p:cNvPicPr>
            <a:picLocks noChangeAspect="1"/>
          </p:cNvPicPr>
          <p:nvPr/>
        </p:nvPicPr>
        <p:blipFill>
          <a:blip r:embed="rId5"/>
          <a:stretch>
            <a:fillRect/>
          </a:stretch>
        </p:blipFill>
        <p:spPr>
          <a:xfrm>
            <a:off x="4236448" y="3162385"/>
            <a:ext cx="3559228" cy="98466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A28DAE6F-4300-42B7-A0DE-112B4ED990C1}"/>
              </a:ext>
            </a:extLst>
          </p:cNvPr>
          <p:cNvPicPr>
            <a:picLocks noChangeAspect="1"/>
          </p:cNvPicPr>
          <p:nvPr/>
        </p:nvPicPr>
        <p:blipFill>
          <a:blip r:embed="rId6"/>
          <a:stretch>
            <a:fillRect/>
          </a:stretch>
        </p:blipFill>
        <p:spPr>
          <a:xfrm>
            <a:off x="5316172" y="3528492"/>
            <a:ext cx="3573891" cy="1279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29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9E3C68-E207-4E0D-B053-DCB7034109B7}"/>
              </a:ext>
            </a:extLst>
          </p:cNvPr>
          <p:cNvSpPr>
            <a:spLocks noGrp="1"/>
          </p:cNvSpPr>
          <p:nvPr>
            <p:ph type="title"/>
          </p:nvPr>
        </p:nvSpPr>
        <p:spPr>
          <a:xfrm>
            <a:off x="563337" y="911700"/>
            <a:ext cx="2318656" cy="3327600"/>
          </a:xfrm>
        </p:spPr>
        <p:txBody>
          <a:bodyPr/>
          <a:lstStyle/>
          <a:p>
            <a:r>
              <a:rPr lang="en-CA" sz="3200" cap="all" dirty="0"/>
              <a:t>3</a:t>
            </a:r>
            <a:r>
              <a:rPr lang="en-CA" sz="3200" cap="all" baseline="30000" dirty="0"/>
              <a:t>rd</a:t>
            </a:r>
            <a:r>
              <a:rPr lang="en-CA" sz="3200" cap="all" dirty="0"/>
              <a:t> Party Media</a:t>
            </a:r>
            <a:br>
              <a:rPr lang="en-CA" dirty="0"/>
            </a:br>
            <a:br>
              <a:rPr lang="en-CA" dirty="0"/>
            </a:br>
            <a:r>
              <a:rPr lang="en-CA" dirty="0"/>
              <a:t>Images &amp; Video</a:t>
            </a:r>
          </a:p>
        </p:txBody>
      </p:sp>
      <p:sp>
        <p:nvSpPr>
          <p:cNvPr id="6" name="Text Placeholder 5">
            <a:extLst>
              <a:ext uri="{FF2B5EF4-FFF2-40B4-BE49-F238E27FC236}">
                <a16:creationId xmlns:a16="http://schemas.microsoft.com/office/drawing/2014/main" id="{FE6873DF-E350-4321-AB8E-E4845E8025F0}"/>
              </a:ext>
            </a:extLst>
          </p:cNvPr>
          <p:cNvSpPr>
            <a:spLocks noGrp="1"/>
          </p:cNvSpPr>
          <p:nvPr>
            <p:ph type="body" idx="1"/>
          </p:nvPr>
        </p:nvSpPr>
        <p:spPr>
          <a:xfrm>
            <a:off x="3844324" y="805325"/>
            <a:ext cx="5071076" cy="3734018"/>
          </a:xfrm>
        </p:spPr>
        <p:txBody>
          <a:bodyPr/>
          <a:lstStyle/>
          <a:p>
            <a:pPr marL="114300" indent="0" algn="l">
              <a:buNone/>
            </a:pPr>
            <a:r>
              <a:rPr lang="en-CA" sz="1800" b="1" i="0" u="none" strike="noStrike" baseline="0" dirty="0" err="1">
                <a:latin typeface="Montserrat-Bold"/>
              </a:rPr>
              <a:t>Pixabay</a:t>
            </a:r>
            <a:r>
              <a:rPr lang="en-CA" sz="1800" b="1" i="0" u="none" strike="noStrike" baseline="0" dirty="0">
                <a:latin typeface="Montserrat-Bold"/>
              </a:rPr>
              <a:t> (images or video) : </a:t>
            </a:r>
            <a:r>
              <a:rPr lang="en-CA" sz="1800" b="0" i="0" u="none" strike="noStrike" baseline="0" dirty="0">
                <a:latin typeface="Montserrat-Regular"/>
              </a:rPr>
              <a:t>https://pixabay.com/</a:t>
            </a:r>
          </a:p>
          <a:p>
            <a:pPr marL="114300" indent="0" algn="l">
              <a:buNone/>
            </a:pPr>
            <a:r>
              <a:rPr lang="en-CA" sz="1800" b="1" i="0" u="none" strike="noStrike" baseline="0" dirty="0" err="1">
                <a:latin typeface="Montserrat-Bold"/>
              </a:rPr>
              <a:t>Unsplash</a:t>
            </a:r>
            <a:r>
              <a:rPr lang="en-CA" sz="1800" b="1" i="0" u="none" strike="noStrike" baseline="0" dirty="0">
                <a:latin typeface="Montserrat-Bold"/>
              </a:rPr>
              <a:t>: </a:t>
            </a:r>
            <a:br>
              <a:rPr lang="en-CA" sz="1800" b="1" i="0" u="none" strike="noStrike" baseline="0" dirty="0">
                <a:latin typeface="Montserrat-Bold"/>
              </a:rPr>
            </a:br>
            <a:r>
              <a:rPr lang="en-CA" sz="1800" b="0" i="0" u="none" strike="noStrike" baseline="0" dirty="0">
                <a:latin typeface="Montserrat-Regular"/>
              </a:rPr>
              <a:t>https://unsplash.com/images</a:t>
            </a:r>
          </a:p>
          <a:p>
            <a:pPr marL="114300" indent="0" algn="l">
              <a:buNone/>
            </a:pPr>
            <a:r>
              <a:rPr lang="en-CA" sz="1800" b="1" i="0" u="none" strike="noStrike" baseline="0" dirty="0" err="1">
                <a:latin typeface="Montserrat-Bold"/>
              </a:rPr>
              <a:t>Pexels</a:t>
            </a:r>
            <a:r>
              <a:rPr lang="en-CA" sz="1800" b="1" i="0" u="none" strike="noStrike" baseline="0" dirty="0">
                <a:latin typeface="Montserrat-Bold"/>
              </a:rPr>
              <a:t> (images or video): </a:t>
            </a:r>
            <a:r>
              <a:rPr lang="en-CA" sz="1800" b="0" i="0" u="none" strike="noStrike" baseline="0" dirty="0">
                <a:latin typeface="Montserrat-Regular"/>
              </a:rPr>
              <a:t>https://www.pexels.com/</a:t>
            </a:r>
          </a:p>
          <a:p>
            <a:pPr marL="114300" indent="0" algn="l">
              <a:buNone/>
            </a:pPr>
            <a:r>
              <a:rPr lang="en-CA" sz="1800" b="1" i="0" u="none" strike="noStrike" baseline="0" dirty="0" err="1">
                <a:latin typeface="Montserrat-Bold"/>
              </a:rPr>
              <a:t>FreeImages</a:t>
            </a:r>
            <a:r>
              <a:rPr lang="en-CA" sz="1800" b="1" i="0" u="none" strike="noStrike" baseline="0" dirty="0">
                <a:latin typeface="Montserrat-Bold"/>
              </a:rPr>
              <a:t>:</a:t>
            </a:r>
          </a:p>
          <a:p>
            <a:pPr marL="114300" indent="0">
              <a:buNone/>
            </a:pPr>
            <a:r>
              <a:rPr lang="en-CA" sz="1800" b="0" i="0" u="none" strike="noStrike" baseline="0" dirty="0">
                <a:latin typeface="Montserrat-Regular"/>
              </a:rPr>
              <a:t>https://www.freeimages.com/</a:t>
            </a:r>
          </a:p>
          <a:p>
            <a:pPr marL="114300" indent="0" algn="l">
              <a:buNone/>
            </a:pPr>
            <a:r>
              <a:rPr lang="en-CA" sz="1800" b="1" i="0" u="none" strike="noStrike" baseline="0" dirty="0">
                <a:latin typeface="Montserrat-Bold"/>
              </a:rPr>
              <a:t>Wikimedia Commons</a:t>
            </a:r>
            <a:r>
              <a:rPr lang="en-CA" sz="1800" b="0" i="0" u="none" strike="noStrike" baseline="0" dirty="0">
                <a:latin typeface="Montserrat-Regular"/>
              </a:rPr>
              <a:t>: https://commons.wikimedia.org/wiki</a:t>
            </a:r>
            <a:endParaRPr lang="en-CA" dirty="0"/>
          </a:p>
        </p:txBody>
      </p:sp>
      <p:sp>
        <p:nvSpPr>
          <p:cNvPr id="4" name="Slide Number Placeholder 3">
            <a:extLst>
              <a:ext uri="{FF2B5EF4-FFF2-40B4-BE49-F238E27FC236}">
                <a16:creationId xmlns:a16="http://schemas.microsoft.com/office/drawing/2014/main" id="{816F8F83-75A8-4DFB-8DC0-60A720F7E6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 name="TextBox 1">
            <a:extLst>
              <a:ext uri="{FF2B5EF4-FFF2-40B4-BE49-F238E27FC236}">
                <a16:creationId xmlns:a16="http://schemas.microsoft.com/office/drawing/2014/main" id="{E3EE3C3A-480C-4732-B020-981B55B01C9E}"/>
              </a:ext>
            </a:extLst>
          </p:cNvPr>
          <p:cNvSpPr txBox="1"/>
          <p:nvPr/>
        </p:nvSpPr>
        <p:spPr>
          <a:xfrm>
            <a:off x="5576024" y="4792762"/>
            <a:ext cx="3259226" cy="307777"/>
          </a:xfrm>
          <a:prstGeom prst="rect">
            <a:avLst/>
          </a:prstGeom>
          <a:noFill/>
        </p:spPr>
        <p:txBody>
          <a:bodyPr wrap="none" rtlCol="0">
            <a:spAutoFit/>
          </a:bodyPr>
          <a:lstStyle/>
          <a:p>
            <a:r>
              <a:rPr lang="en-CA" dirty="0">
                <a:solidFill>
                  <a:schemeClr val="bg1">
                    <a:lumMod val="50000"/>
                  </a:schemeClr>
                </a:solidFill>
              </a:rPr>
              <a:t>Handout </a:t>
            </a:r>
            <a:r>
              <a:rPr lang="en-CA">
                <a:solidFill>
                  <a:schemeClr val="bg1">
                    <a:lumMod val="50000"/>
                  </a:schemeClr>
                </a:solidFill>
              </a:rPr>
              <a:t>at brosz</a:t>
            </a:r>
            <a:r>
              <a:rPr lang="en-CA" dirty="0">
                <a:solidFill>
                  <a:schemeClr val="bg1">
                    <a:lumMod val="50000"/>
                  </a:schemeClr>
                </a:solidFill>
              </a:rPr>
              <a:t>.ca/slides/storytellers </a:t>
            </a:r>
          </a:p>
        </p:txBody>
      </p:sp>
    </p:spTree>
    <p:extLst>
      <p:ext uri="{BB962C8B-B14F-4D97-AF65-F5344CB8AC3E}">
        <p14:creationId xmlns:p14="http://schemas.microsoft.com/office/powerpoint/2010/main" val="147361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9E3C68-E207-4E0D-B053-DCB7034109B7}"/>
              </a:ext>
            </a:extLst>
          </p:cNvPr>
          <p:cNvSpPr>
            <a:spLocks noGrp="1"/>
          </p:cNvSpPr>
          <p:nvPr>
            <p:ph type="title"/>
          </p:nvPr>
        </p:nvSpPr>
        <p:spPr>
          <a:xfrm>
            <a:off x="563337" y="911700"/>
            <a:ext cx="2318656" cy="3327600"/>
          </a:xfrm>
        </p:spPr>
        <p:txBody>
          <a:bodyPr/>
          <a:lstStyle/>
          <a:p>
            <a:r>
              <a:rPr lang="en-CA" sz="3200" cap="all" dirty="0"/>
              <a:t>3</a:t>
            </a:r>
            <a:r>
              <a:rPr lang="en-CA" sz="3200" cap="all" baseline="30000" dirty="0"/>
              <a:t>rd</a:t>
            </a:r>
            <a:r>
              <a:rPr lang="en-CA" sz="3200" cap="all" dirty="0"/>
              <a:t> Party Media</a:t>
            </a:r>
            <a:br>
              <a:rPr lang="en-CA" dirty="0"/>
            </a:br>
            <a:br>
              <a:rPr lang="en-CA" dirty="0"/>
            </a:br>
            <a:r>
              <a:rPr lang="en-CA" dirty="0"/>
              <a:t>Images &amp; Video</a:t>
            </a:r>
          </a:p>
        </p:txBody>
      </p:sp>
      <p:sp>
        <p:nvSpPr>
          <p:cNvPr id="6" name="Text Placeholder 5">
            <a:extLst>
              <a:ext uri="{FF2B5EF4-FFF2-40B4-BE49-F238E27FC236}">
                <a16:creationId xmlns:a16="http://schemas.microsoft.com/office/drawing/2014/main" id="{FE6873DF-E350-4321-AB8E-E4845E8025F0}"/>
              </a:ext>
            </a:extLst>
          </p:cNvPr>
          <p:cNvSpPr>
            <a:spLocks noGrp="1"/>
          </p:cNvSpPr>
          <p:nvPr>
            <p:ph type="body" idx="1"/>
          </p:nvPr>
        </p:nvSpPr>
        <p:spPr>
          <a:xfrm>
            <a:off x="3844324" y="805325"/>
            <a:ext cx="5071076" cy="3540600"/>
          </a:xfrm>
        </p:spPr>
        <p:txBody>
          <a:bodyPr/>
          <a:lstStyle/>
          <a:p>
            <a:pPr marL="114300" indent="0">
              <a:buNone/>
            </a:pPr>
            <a:r>
              <a:rPr lang="en-CA" sz="1800" b="1" i="0" u="none" strike="noStrike" baseline="0" dirty="0">
                <a:latin typeface="Tahoma" panose="020B0604030504040204" pitchFamily="34" charset="0"/>
              </a:rPr>
              <a:t>Free Music Archive: </a:t>
            </a:r>
            <a:r>
              <a:rPr lang="en-CA" sz="1800" b="0" i="0" u="sng" strike="noStrike" baseline="0" dirty="0">
                <a:latin typeface="Century Gothic" panose="020B0502020202020204" pitchFamily="34" charset="0"/>
                <a:hlinkClick r:id="rId2"/>
              </a:rPr>
              <a:t>htt</a:t>
            </a:r>
            <a:r>
              <a:rPr lang="en-CA" sz="1800" b="0" i="0" u="none" strike="noStrike" baseline="0" dirty="0">
                <a:latin typeface="Century Gothic" panose="020B0502020202020204" pitchFamily="34" charset="0"/>
                <a:hlinkClick r:id="rId2"/>
              </a:rPr>
              <a:t>p</a:t>
            </a:r>
            <a:r>
              <a:rPr lang="en-CA" sz="1800" b="0" i="0" u="sng" strike="noStrike" baseline="0" dirty="0">
                <a:latin typeface="Century Gothic" panose="020B0502020202020204" pitchFamily="34" charset="0"/>
                <a:hlinkClick r:id="rId2"/>
              </a:rPr>
              <a:t>s://freemusicarchive.org/home</a:t>
            </a:r>
            <a:endParaRPr lang="en-CA" sz="1800" b="0" i="0" u="none" strike="noStrike" baseline="0" dirty="0">
              <a:latin typeface="Century Gothic" panose="020B0502020202020204" pitchFamily="34" charset="0"/>
              <a:hlinkClick r:id="rId2"/>
            </a:endParaRPr>
          </a:p>
          <a:p>
            <a:pPr marL="114300" indent="0">
              <a:buNone/>
            </a:pPr>
            <a:r>
              <a:rPr lang="sv-SE" sz="1800" b="1" i="0" u="none" strike="noStrike" baseline="0" dirty="0">
                <a:latin typeface="Tahoma" panose="020B0604030504040204" pitchFamily="34" charset="0"/>
              </a:rPr>
              <a:t>Ben Sound: </a:t>
            </a:r>
            <a:r>
              <a:rPr lang="sv-SE" sz="1800" b="0" i="0" u="sng" strike="noStrike" baseline="0" dirty="0">
                <a:latin typeface="Century Gothic" panose="020B0502020202020204" pitchFamily="34" charset="0"/>
                <a:hlinkClick r:id="rId3"/>
              </a:rPr>
              <a:t>htt</a:t>
            </a:r>
            <a:r>
              <a:rPr lang="sv-SE" sz="1800" b="0" i="0" u="none" strike="noStrike" baseline="0" dirty="0">
                <a:latin typeface="Century Gothic" panose="020B0502020202020204" pitchFamily="34" charset="0"/>
                <a:hlinkClick r:id="rId3"/>
              </a:rPr>
              <a:t>p</a:t>
            </a:r>
            <a:r>
              <a:rPr lang="sv-SE" sz="1800" b="0" i="0" u="sng" strike="noStrike" baseline="0" dirty="0">
                <a:latin typeface="Century Gothic" panose="020B0502020202020204" pitchFamily="34" charset="0"/>
                <a:hlinkClick r:id="rId3"/>
              </a:rPr>
              <a:t>s://www.bensound.com/free-music-for-videos</a:t>
            </a:r>
            <a:endParaRPr lang="sv-SE" sz="1800" b="0" i="0" u="none" strike="noStrike" baseline="0" dirty="0">
              <a:latin typeface="Century Gothic" panose="020B0502020202020204" pitchFamily="34" charset="0"/>
              <a:hlinkClick r:id="rId3"/>
            </a:endParaRPr>
          </a:p>
          <a:p>
            <a:pPr marL="114300" indent="0">
              <a:buNone/>
            </a:pPr>
            <a:r>
              <a:rPr lang="en-CA" sz="1800" b="1" i="0" u="none" strike="noStrike" baseline="0" dirty="0" err="1">
                <a:latin typeface="Tahoma" panose="020B0604030504040204" pitchFamily="34" charset="0"/>
              </a:rPr>
              <a:t>Freesound</a:t>
            </a:r>
            <a:r>
              <a:rPr lang="en-CA" sz="1800" b="0" i="0" u="none" strike="noStrike" baseline="0">
                <a:latin typeface="Century Gothic" panose="020B0502020202020204" pitchFamily="34" charset="0"/>
              </a:rPr>
              <a:t>: </a:t>
            </a:r>
            <a:br>
              <a:rPr lang="en-CA" sz="1800" b="0" i="0" u="none" strike="noStrike" baseline="0">
                <a:latin typeface="Century Gothic" panose="020B0502020202020204" pitchFamily="34" charset="0"/>
              </a:rPr>
            </a:br>
            <a:r>
              <a:rPr lang="en-CA" sz="1800" b="0" i="0" u="sng" strike="noStrike" baseline="0">
                <a:latin typeface="Century Gothic" panose="020B0502020202020204" pitchFamily="34" charset="0"/>
                <a:hlinkClick r:id="rId4"/>
              </a:rPr>
              <a:t>htt</a:t>
            </a:r>
            <a:r>
              <a:rPr lang="en-CA" sz="1800" b="0" i="0" u="none" strike="noStrike" baseline="0">
                <a:latin typeface="Century Gothic" panose="020B0502020202020204" pitchFamily="34" charset="0"/>
                <a:hlinkClick r:id="rId4"/>
              </a:rPr>
              <a:t>p</a:t>
            </a:r>
            <a:r>
              <a:rPr lang="en-CA" sz="1800" b="0" i="0" u="sng" strike="noStrike" baseline="0">
                <a:latin typeface="Century Gothic" panose="020B0502020202020204" pitchFamily="34" charset="0"/>
                <a:hlinkClick r:id="rId4"/>
              </a:rPr>
              <a:t>s</a:t>
            </a:r>
            <a:r>
              <a:rPr lang="en-CA" sz="1800" b="0" i="0" u="sng" strike="noStrike" baseline="0" dirty="0">
                <a:latin typeface="Century Gothic" panose="020B0502020202020204" pitchFamily="34" charset="0"/>
                <a:hlinkClick r:id="rId4"/>
              </a:rPr>
              <a:t>://freesound.org/</a:t>
            </a:r>
            <a:endParaRPr lang="en-CA" sz="1800" b="0" i="0" u="none" strike="noStrike" baseline="0" dirty="0">
              <a:latin typeface="Century Gothic" panose="020B0502020202020204" pitchFamily="34" charset="0"/>
              <a:hlinkClick r:id="rId4"/>
            </a:endParaRPr>
          </a:p>
          <a:p>
            <a:pPr marL="114300" indent="0">
              <a:buNone/>
            </a:pPr>
            <a:endParaRPr lang="en-CA" dirty="0"/>
          </a:p>
          <a:p>
            <a:pPr marL="114300" indent="0">
              <a:buNone/>
            </a:pPr>
            <a:r>
              <a:rPr lang="en-CA" sz="1800" b="1" i="0" u="none" strike="noStrike" baseline="0" dirty="0">
                <a:latin typeface="Tahoma" panose="020B0604030504040204" pitchFamily="34" charset="0"/>
              </a:rPr>
              <a:t>MUST BE ATTRIBUTED!</a:t>
            </a:r>
            <a:endParaRPr lang="en-CA" dirty="0"/>
          </a:p>
        </p:txBody>
      </p:sp>
      <p:sp>
        <p:nvSpPr>
          <p:cNvPr id="4" name="Slide Number Placeholder 3">
            <a:extLst>
              <a:ext uri="{FF2B5EF4-FFF2-40B4-BE49-F238E27FC236}">
                <a16:creationId xmlns:a16="http://schemas.microsoft.com/office/drawing/2014/main" id="{816F8F83-75A8-4DFB-8DC0-60A720F7E6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7" name="TextBox 6">
            <a:extLst>
              <a:ext uri="{FF2B5EF4-FFF2-40B4-BE49-F238E27FC236}">
                <a16:creationId xmlns:a16="http://schemas.microsoft.com/office/drawing/2014/main" id="{43EC08CC-D125-4C34-8889-7A25307B01EF}"/>
              </a:ext>
            </a:extLst>
          </p:cNvPr>
          <p:cNvSpPr txBox="1"/>
          <p:nvPr/>
        </p:nvSpPr>
        <p:spPr>
          <a:xfrm>
            <a:off x="5576024" y="4792762"/>
            <a:ext cx="3259226" cy="307777"/>
          </a:xfrm>
          <a:prstGeom prst="rect">
            <a:avLst/>
          </a:prstGeom>
          <a:noFill/>
        </p:spPr>
        <p:txBody>
          <a:bodyPr wrap="none" rtlCol="0">
            <a:spAutoFit/>
          </a:bodyPr>
          <a:lstStyle/>
          <a:p>
            <a:r>
              <a:rPr lang="en-CA" dirty="0">
                <a:solidFill>
                  <a:schemeClr val="bg1">
                    <a:lumMod val="50000"/>
                  </a:schemeClr>
                </a:solidFill>
              </a:rPr>
              <a:t>Handout </a:t>
            </a:r>
            <a:r>
              <a:rPr lang="en-CA">
                <a:solidFill>
                  <a:schemeClr val="bg1">
                    <a:lumMod val="50000"/>
                  </a:schemeClr>
                </a:solidFill>
              </a:rPr>
              <a:t>at brosz</a:t>
            </a:r>
            <a:r>
              <a:rPr lang="en-CA" dirty="0">
                <a:solidFill>
                  <a:schemeClr val="bg1">
                    <a:lumMod val="50000"/>
                  </a:schemeClr>
                </a:solidFill>
              </a:rPr>
              <a:t>.ca/slides/storytellers </a:t>
            </a:r>
          </a:p>
        </p:txBody>
      </p:sp>
    </p:spTree>
    <p:extLst>
      <p:ext uri="{BB962C8B-B14F-4D97-AF65-F5344CB8AC3E}">
        <p14:creationId xmlns:p14="http://schemas.microsoft.com/office/powerpoint/2010/main" val="268223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21ED-814D-4591-8EEE-8C94AC05F49B}"/>
              </a:ext>
            </a:extLst>
          </p:cNvPr>
          <p:cNvSpPr>
            <a:spLocks noGrp="1"/>
          </p:cNvSpPr>
          <p:nvPr>
            <p:ph type="title"/>
          </p:nvPr>
        </p:nvSpPr>
        <p:spPr/>
        <p:txBody>
          <a:bodyPr/>
          <a:lstStyle/>
          <a:p>
            <a:r>
              <a:rPr lang="en-CA" dirty="0"/>
              <a:t>Copyright Help</a:t>
            </a:r>
          </a:p>
        </p:txBody>
      </p:sp>
      <p:sp>
        <p:nvSpPr>
          <p:cNvPr id="3" name="Text Placeholder 2">
            <a:extLst>
              <a:ext uri="{FF2B5EF4-FFF2-40B4-BE49-F238E27FC236}">
                <a16:creationId xmlns:a16="http://schemas.microsoft.com/office/drawing/2014/main" id="{BF6BD8AF-06A5-4772-BD45-2E4A8FB81BE2}"/>
              </a:ext>
            </a:extLst>
          </p:cNvPr>
          <p:cNvSpPr>
            <a:spLocks noGrp="1"/>
          </p:cNvSpPr>
          <p:nvPr>
            <p:ph type="body" idx="1"/>
          </p:nvPr>
        </p:nvSpPr>
        <p:spPr>
          <a:xfrm>
            <a:off x="3844325" y="805325"/>
            <a:ext cx="4760832" cy="3540600"/>
          </a:xfrm>
        </p:spPr>
        <p:txBody>
          <a:bodyPr/>
          <a:lstStyle/>
          <a:p>
            <a:pPr marL="114300" indent="0">
              <a:buNone/>
            </a:pPr>
            <a:r>
              <a:rPr lang="en-CA" b="1" dirty="0">
                <a:latin typeface="Tahoma" panose="020B0604030504040204" pitchFamily="34" charset="0"/>
                <a:ea typeface="Tahoma" panose="020B0604030504040204" pitchFamily="34" charset="0"/>
                <a:cs typeface="Tahoma" panose="020B0604030504040204" pitchFamily="34" charset="0"/>
              </a:rPr>
              <a:t>Copyright Office</a:t>
            </a:r>
          </a:p>
          <a:p>
            <a:pPr>
              <a:buFontTx/>
              <a:buChar char="-"/>
            </a:pPr>
            <a:r>
              <a:rPr lang="en-CA" dirty="0">
                <a:latin typeface="Tahoma" panose="020B0604030504040204" pitchFamily="34" charset="0"/>
                <a:ea typeface="Tahoma" panose="020B0604030504040204" pitchFamily="34" charset="0"/>
                <a:cs typeface="Tahoma" panose="020B0604030504040204" pitchFamily="34" charset="0"/>
                <a:hlinkClick r:id="rId2"/>
              </a:rPr>
              <a:t>copyright@ucalgary.ca</a:t>
            </a:r>
            <a:endParaRPr lang="en-CA" dirty="0">
              <a:latin typeface="Tahoma" panose="020B0604030504040204" pitchFamily="34" charset="0"/>
              <a:ea typeface="Tahoma" panose="020B0604030504040204" pitchFamily="34" charset="0"/>
              <a:cs typeface="Tahoma" panose="020B0604030504040204" pitchFamily="34" charset="0"/>
            </a:endParaRPr>
          </a:p>
          <a:p>
            <a:pPr>
              <a:buFontTx/>
              <a:buChar char="-"/>
            </a:pPr>
            <a:r>
              <a:rPr lang="en-CA" dirty="0">
                <a:latin typeface="Tahoma" panose="020B0604030504040204" pitchFamily="34" charset="0"/>
                <a:ea typeface="Tahoma" panose="020B0604030504040204" pitchFamily="34" charset="0"/>
                <a:cs typeface="Tahoma" panose="020B0604030504040204" pitchFamily="34" charset="0"/>
              </a:rPr>
              <a:t>Answers questions &amp; provide general guidance</a:t>
            </a:r>
          </a:p>
        </p:txBody>
      </p:sp>
      <p:sp>
        <p:nvSpPr>
          <p:cNvPr id="5" name="Slide Number Placeholder 4">
            <a:extLst>
              <a:ext uri="{FF2B5EF4-FFF2-40B4-BE49-F238E27FC236}">
                <a16:creationId xmlns:a16="http://schemas.microsoft.com/office/drawing/2014/main" id="{91D204AF-B387-440C-B553-C9172B7804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TextBox 5">
            <a:extLst>
              <a:ext uri="{FF2B5EF4-FFF2-40B4-BE49-F238E27FC236}">
                <a16:creationId xmlns:a16="http://schemas.microsoft.com/office/drawing/2014/main" id="{B61D1A3A-24BA-457C-BC4F-9019DF2E9688}"/>
              </a:ext>
            </a:extLst>
          </p:cNvPr>
          <p:cNvSpPr txBox="1"/>
          <p:nvPr/>
        </p:nvSpPr>
        <p:spPr>
          <a:xfrm>
            <a:off x="5576024" y="4792762"/>
            <a:ext cx="3259226" cy="307777"/>
          </a:xfrm>
          <a:prstGeom prst="rect">
            <a:avLst/>
          </a:prstGeom>
          <a:noFill/>
        </p:spPr>
        <p:txBody>
          <a:bodyPr wrap="none" rtlCol="0">
            <a:spAutoFit/>
          </a:bodyPr>
          <a:lstStyle/>
          <a:p>
            <a:r>
              <a:rPr lang="en-CA" dirty="0">
                <a:solidFill>
                  <a:schemeClr val="bg1">
                    <a:lumMod val="50000"/>
                  </a:schemeClr>
                </a:solidFill>
              </a:rPr>
              <a:t>Handout </a:t>
            </a:r>
            <a:r>
              <a:rPr lang="en-CA">
                <a:solidFill>
                  <a:schemeClr val="bg1">
                    <a:lumMod val="50000"/>
                  </a:schemeClr>
                </a:solidFill>
              </a:rPr>
              <a:t>at brosz</a:t>
            </a:r>
            <a:r>
              <a:rPr lang="en-CA" dirty="0">
                <a:solidFill>
                  <a:schemeClr val="bg1">
                    <a:lumMod val="50000"/>
                  </a:schemeClr>
                </a:solidFill>
              </a:rPr>
              <a:t>.ca/slides/storytellers </a:t>
            </a:r>
          </a:p>
        </p:txBody>
      </p:sp>
    </p:spTree>
    <p:extLst>
      <p:ext uri="{BB962C8B-B14F-4D97-AF65-F5344CB8AC3E}">
        <p14:creationId xmlns:p14="http://schemas.microsoft.com/office/powerpoint/2010/main" val="342268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dirty="0"/>
              <a:t>PEOPLE</a:t>
            </a:r>
            <a:endParaRPr sz="2000" dirty="0"/>
          </a:p>
          <a:p>
            <a:pPr marL="0" lvl="0" indent="0" algn="ctr" rtl="0">
              <a:spcBef>
                <a:spcPts val="0"/>
              </a:spcBef>
              <a:spcAft>
                <a:spcPts val="0"/>
              </a:spcAft>
              <a:buNone/>
            </a:pPr>
            <a:br>
              <a:rPr lang="en-CA" sz="900" dirty="0">
                <a:latin typeface="Montserrat"/>
                <a:ea typeface="Montserrat"/>
                <a:cs typeface="Montserrat"/>
                <a:sym typeface="Montserrat"/>
              </a:rPr>
            </a:br>
            <a:br>
              <a:rPr lang="en-CA" sz="900" dirty="0">
                <a:latin typeface="Montserrat"/>
                <a:ea typeface="Montserrat"/>
                <a:cs typeface="Montserrat"/>
                <a:sym typeface="Montserrat"/>
              </a:rPr>
            </a:br>
            <a:r>
              <a:rPr lang="en-CA" sz="1200" b="1" dirty="0">
                <a:latin typeface="Montserrat"/>
                <a:ea typeface="Montserrat"/>
                <a:cs typeface="Montserrat"/>
                <a:sym typeface="Montserrat"/>
              </a:rPr>
              <a:t>labnext@ucalgary.ca</a:t>
            </a:r>
            <a:endParaRPr sz="900" b="1" dirty="0">
              <a:latin typeface="Montserrat"/>
              <a:ea typeface="Montserrat"/>
              <a:cs typeface="Montserrat"/>
              <a:sym typeface="Montserrat"/>
            </a:endParaRPr>
          </a:p>
        </p:txBody>
      </p:sp>
      <p:sp>
        <p:nvSpPr>
          <p:cNvPr id="132" name="Google Shape;13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pic>
        <p:nvPicPr>
          <p:cNvPr id="134" name="Google Shape;134;p18"/>
          <p:cNvPicPr preferRelativeResize="0"/>
          <p:nvPr/>
        </p:nvPicPr>
        <p:blipFill rotWithShape="1">
          <a:blip r:embed="rId3">
            <a:alphaModFix/>
          </a:blip>
          <a:srcRect l="1047" r="1057"/>
          <a:stretch/>
        </p:blipFill>
        <p:spPr>
          <a:xfrm>
            <a:off x="3897888" y="236079"/>
            <a:ext cx="2110500" cy="2155800"/>
          </a:xfrm>
          <a:prstGeom prst="ellipse">
            <a:avLst/>
          </a:prstGeom>
          <a:noFill/>
          <a:ln>
            <a:noFill/>
          </a:ln>
          <a:effectLst>
            <a:outerShdw blurRad="50800" dist="38100" dir="2700000" algn="tl" rotWithShape="0">
              <a:prstClr val="black">
                <a:alpha val="40000"/>
              </a:prstClr>
            </a:outerShdw>
          </a:effectLst>
        </p:spPr>
      </p:pic>
      <p:sp>
        <p:nvSpPr>
          <p:cNvPr id="136" name="Google Shape;136;p18"/>
          <p:cNvSpPr txBox="1"/>
          <p:nvPr/>
        </p:nvSpPr>
        <p:spPr>
          <a:xfrm>
            <a:off x="3910331" y="1723075"/>
            <a:ext cx="2323210" cy="830966"/>
          </a:xfrm>
          <a:prstGeom prst="rect">
            <a:avLst/>
          </a:prstGeom>
          <a:solidFill>
            <a:srgbClr val="EAEAEA">
              <a:alpha val="76863"/>
            </a:srgbClr>
          </a:solid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300" dirty="0">
                <a:effectLst>
                  <a:outerShdw blurRad="38100" dist="38100" dir="2700000" algn="tl">
                    <a:srgbClr val="000000">
                      <a:alpha val="43137"/>
                    </a:srgbClr>
                  </a:outerShdw>
                </a:effectLst>
                <a:latin typeface="Montserrat Light"/>
                <a:ea typeface="Montserrat Light"/>
                <a:cs typeface="Montserrat Light"/>
                <a:sym typeface="Montserrat Light"/>
              </a:rPr>
              <a:t> </a:t>
            </a:r>
            <a:r>
              <a:rPr lang="en" sz="1600" dirty="0">
                <a:effectLst>
                  <a:outerShdw blurRad="38100" dist="38100" dir="2700000" algn="tl">
                    <a:srgbClr val="000000">
                      <a:alpha val="43137"/>
                    </a:srgbClr>
                  </a:outerShdw>
                </a:effectLst>
                <a:latin typeface="Montserrat Light"/>
                <a:ea typeface="Montserrat Light"/>
                <a:cs typeface="Montserrat Light"/>
                <a:sym typeface="Montserrat Light"/>
              </a:rPr>
              <a:t>John Brosz </a:t>
            </a:r>
            <a:br>
              <a:rPr lang="en" sz="1300" dirty="0">
                <a:effectLst>
                  <a:outerShdw blurRad="38100" dist="38100" dir="2700000" algn="tl">
                    <a:srgbClr val="000000">
                      <a:alpha val="43137"/>
                    </a:srgbClr>
                  </a:outerShdw>
                </a:effectLst>
                <a:latin typeface="Montserrat Light"/>
                <a:ea typeface="Montserrat Light"/>
                <a:cs typeface="Montserrat Light"/>
                <a:sym typeface="Montserrat Light"/>
              </a:rPr>
            </a:br>
            <a:r>
              <a:rPr lang="en" sz="1300" dirty="0">
                <a:effectLst>
                  <a:outerShdw blurRad="38100" dist="38100" dir="2700000" algn="tl">
                    <a:srgbClr val="000000">
                      <a:alpha val="43137"/>
                    </a:srgbClr>
                  </a:outerShdw>
                </a:effectLst>
                <a:latin typeface="Montserrat Light"/>
                <a:ea typeface="Montserrat Light"/>
                <a:cs typeface="Montserrat Light"/>
                <a:sym typeface="Montserrat Light"/>
              </a:rPr>
              <a:t>Data Visualization Curator</a:t>
            </a:r>
          </a:p>
          <a:p>
            <a:pPr marL="0" lvl="0" indent="0" rtl="0">
              <a:spcBef>
                <a:spcPts val="0"/>
              </a:spcBef>
              <a:spcAft>
                <a:spcPts val="0"/>
              </a:spcAft>
              <a:buNone/>
            </a:pPr>
            <a:r>
              <a:rPr lang="en" sz="1300" dirty="0">
                <a:effectLst>
                  <a:outerShdw blurRad="38100" dist="38100" dir="2700000" algn="tl">
                    <a:srgbClr val="000000">
                      <a:alpha val="43137"/>
                    </a:srgbClr>
                  </a:outerShdw>
                </a:effectLst>
                <a:latin typeface="Montserrat Light"/>
                <a:ea typeface="Montserrat Light"/>
                <a:cs typeface="Montserrat Light"/>
                <a:sym typeface="Montserrat Light"/>
              </a:rPr>
              <a:t>jdlbrosz@ucalgary.ca</a:t>
            </a:r>
            <a:endParaRPr sz="1300" dirty="0">
              <a:effectLst>
                <a:outerShdw blurRad="38100" dist="38100" dir="2700000" algn="tl">
                  <a:srgbClr val="000000">
                    <a:alpha val="43137"/>
                  </a:srgbClr>
                </a:outerShdw>
              </a:effectLst>
              <a:latin typeface="Montserrat Light"/>
              <a:ea typeface="Montserrat Light"/>
              <a:cs typeface="Montserrat Light"/>
              <a:sym typeface="Montserrat Light"/>
            </a:endParaRPr>
          </a:p>
        </p:txBody>
      </p:sp>
      <p:pic>
        <p:nvPicPr>
          <p:cNvPr id="2" name="Google Shape;135;p18">
            <a:extLst>
              <a:ext uri="{FF2B5EF4-FFF2-40B4-BE49-F238E27FC236}">
                <a16:creationId xmlns:a16="http://schemas.microsoft.com/office/drawing/2014/main" id="{970A95F6-6412-6F84-2BFE-EECFA93D9A09}"/>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20000"/>
                    </a14:imgEffect>
                  </a14:imgLayer>
                </a14:imgProps>
              </a:ext>
            </a:extLst>
          </a:blip>
          <a:srcRect t="4487" b="4478"/>
          <a:stretch/>
        </p:blipFill>
        <p:spPr>
          <a:xfrm>
            <a:off x="4995220" y="2591933"/>
            <a:ext cx="2148300" cy="2155800"/>
          </a:xfrm>
          <a:prstGeom prst="ellipse">
            <a:avLst/>
          </a:prstGeom>
          <a:noFill/>
          <a:ln>
            <a:noFill/>
          </a:ln>
        </p:spPr>
      </p:pic>
      <p:sp>
        <p:nvSpPr>
          <p:cNvPr id="138" name="Google Shape;138;p18"/>
          <p:cNvSpPr txBox="1"/>
          <p:nvPr/>
        </p:nvSpPr>
        <p:spPr>
          <a:xfrm>
            <a:off x="4953138" y="4115685"/>
            <a:ext cx="2244371" cy="830966"/>
          </a:xfrm>
          <a:prstGeom prst="rect">
            <a:avLst/>
          </a:prstGeom>
          <a:solidFill>
            <a:srgbClr val="EAEAEA">
              <a:alpha val="80000"/>
            </a:srgbClr>
          </a:solidFill>
          <a:ln>
            <a:noFill/>
          </a:ln>
        </p:spPr>
        <p:txBody>
          <a:bodyPr spcFirstLastPara="1" wrap="square" lIns="91425" tIns="91425" rIns="91425" bIns="91425" anchor="t" anchorCtr="0">
            <a:spAutoFit/>
          </a:bodyPr>
          <a:lstStyle/>
          <a:p>
            <a:pPr marL="0" lvl="0" indent="0">
              <a:buFont typeface="Arial"/>
              <a:buNone/>
            </a:pPr>
            <a:r>
              <a:rPr lang="en" sz="1600" dirty="0">
                <a:effectLst>
                  <a:outerShdw blurRad="38100" dist="38100" dir="2700000" algn="tl">
                    <a:srgbClr val="000000">
                      <a:alpha val="43137"/>
                    </a:srgbClr>
                  </a:outerShdw>
                </a:effectLst>
                <a:latin typeface="Montserrat Light"/>
                <a:sym typeface="Montserrat Light"/>
              </a:rPr>
              <a:t>Christie Hurrell</a:t>
            </a:r>
          </a:p>
          <a:p>
            <a:pPr marL="0" lvl="0" indent="0">
              <a:buFont typeface="Arial"/>
              <a:buNone/>
            </a:pPr>
            <a:r>
              <a:rPr lang="en" sz="1300" dirty="0">
                <a:effectLst>
                  <a:outerShdw blurRad="38100" dist="38100" dir="2700000" algn="tl">
                    <a:srgbClr val="000000">
                      <a:alpha val="43137"/>
                    </a:srgbClr>
                  </a:outerShdw>
                </a:effectLst>
                <a:latin typeface="Montserrat Light"/>
                <a:sym typeface="Montserrat Light"/>
              </a:rPr>
              <a:t>Director of Lab NEXT</a:t>
            </a:r>
          </a:p>
          <a:p>
            <a:pPr marL="0" lvl="0" indent="0">
              <a:buFont typeface="Arial"/>
              <a:buNone/>
            </a:pPr>
            <a:r>
              <a:rPr lang="en" sz="1300" dirty="0">
                <a:effectLst>
                  <a:outerShdw blurRad="38100" dist="38100" dir="2700000" algn="tl">
                    <a:srgbClr val="000000">
                      <a:alpha val="43137"/>
                    </a:srgbClr>
                  </a:outerShdw>
                </a:effectLst>
                <a:latin typeface="Montserrat Light"/>
                <a:sym typeface="Montserrat Light"/>
              </a:rPr>
              <a:t>achurrell@ucalgary.ca</a:t>
            </a:r>
            <a:endParaRPr sz="1300" dirty="0">
              <a:effectLst>
                <a:outerShdw blurRad="38100" dist="38100" dir="2700000" algn="tl">
                  <a:srgbClr val="000000">
                    <a:alpha val="43137"/>
                  </a:srgbClr>
                </a:outerShdw>
              </a:effectLst>
              <a:latin typeface="Montserrat Light"/>
              <a:sym typeface="Montserrat Light"/>
            </a:endParaRPr>
          </a:p>
        </p:txBody>
      </p:sp>
      <p:pic>
        <p:nvPicPr>
          <p:cNvPr id="3" name="Picture 2">
            <a:extLst>
              <a:ext uri="{FF2B5EF4-FFF2-40B4-BE49-F238E27FC236}">
                <a16:creationId xmlns:a16="http://schemas.microsoft.com/office/drawing/2014/main" id="{42133884-CD3B-A54D-BB4B-F1F3998AAB79}"/>
              </a:ext>
            </a:extLst>
          </p:cNvPr>
          <p:cNvPicPr>
            <a:picLocks noChangeAspect="1"/>
          </p:cNvPicPr>
          <p:nvPr/>
        </p:nvPicPr>
        <p:blipFill>
          <a:blip r:embed="rId6"/>
          <a:stretch>
            <a:fillRect/>
          </a:stretch>
        </p:blipFill>
        <p:spPr>
          <a:xfrm>
            <a:off x="6482406" y="236079"/>
            <a:ext cx="2148300" cy="2148300"/>
          </a:xfrm>
          <a:prstGeom prst="ellipse">
            <a:avLst/>
          </a:prstGeom>
          <a:effectLst>
            <a:outerShdw blurRad="50800" dist="38100" dir="2700000" algn="tl" rotWithShape="0">
              <a:prstClr val="black">
                <a:alpha val="40000"/>
              </a:prstClr>
            </a:outerShdw>
          </a:effectLst>
        </p:spPr>
      </p:pic>
      <p:sp>
        <p:nvSpPr>
          <p:cNvPr id="4" name="Google Shape;136;p18">
            <a:extLst>
              <a:ext uri="{FF2B5EF4-FFF2-40B4-BE49-F238E27FC236}">
                <a16:creationId xmlns:a16="http://schemas.microsoft.com/office/drawing/2014/main" id="{631E5B19-3936-4C24-8217-B1EE1CF10DD2}"/>
              </a:ext>
            </a:extLst>
          </p:cNvPr>
          <p:cNvSpPr txBox="1"/>
          <p:nvPr/>
        </p:nvSpPr>
        <p:spPr>
          <a:xfrm>
            <a:off x="6451470" y="1723075"/>
            <a:ext cx="2244371" cy="830966"/>
          </a:xfrm>
          <a:prstGeom prst="rect">
            <a:avLst/>
          </a:prstGeom>
          <a:solidFill>
            <a:srgbClr val="EAEAEA">
              <a:alpha val="80000"/>
            </a:srgbClr>
          </a:solidFill>
          <a:ln>
            <a:noFill/>
          </a:ln>
        </p:spPr>
        <p:txBody>
          <a:bodyPr spcFirstLastPara="1" wrap="square" lIns="91425" tIns="91425" rIns="91425" bIns="91425" anchor="t" anchorCtr="0">
            <a:spAutoFit/>
          </a:bodyPr>
          <a:lstStyle/>
          <a:p>
            <a:r>
              <a:rPr lang="en" sz="1600" dirty="0">
                <a:effectLst>
                  <a:outerShdw blurRad="38100" dist="38100" dir="2700000" algn="tl">
                    <a:srgbClr val="000000">
                      <a:alpha val="43137"/>
                    </a:srgbClr>
                  </a:outerShdw>
                </a:effectLst>
                <a:latin typeface="Montserrat Light"/>
                <a:sym typeface="Montserrat Light"/>
              </a:rPr>
              <a:t>Marc Stoeckle</a:t>
            </a:r>
            <a:br>
              <a:rPr lang="en" sz="1300" dirty="0">
                <a:effectLst>
                  <a:outerShdw blurRad="38100" dist="38100" dir="2700000" algn="tl">
                    <a:srgbClr val="000000">
                      <a:alpha val="43137"/>
                    </a:srgbClr>
                  </a:outerShdw>
                </a:effectLst>
                <a:latin typeface="Montserrat Light"/>
                <a:sym typeface="Montserrat Light"/>
              </a:rPr>
            </a:br>
            <a:r>
              <a:rPr lang="en" sz="1300" dirty="0">
                <a:effectLst>
                  <a:outerShdw blurRad="38100" dist="38100" dir="2700000" algn="tl">
                    <a:srgbClr val="000000">
                      <a:alpha val="43137"/>
                    </a:srgbClr>
                  </a:outerShdw>
                </a:effectLst>
                <a:latin typeface="Montserrat Light"/>
                <a:sym typeface="Montserrat Light"/>
              </a:rPr>
              <a:t>Librarian - Arts </a:t>
            </a:r>
            <a:r>
              <a:rPr lang="en" sz="1300">
                <a:effectLst>
                  <a:outerShdw blurRad="38100" dist="38100" dir="2700000" algn="tl">
                    <a:srgbClr val="000000">
                      <a:alpha val="43137"/>
                    </a:srgbClr>
                  </a:outerShdw>
                </a:effectLst>
                <a:latin typeface="Montserrat Light"/>
                <a:sym typeface="Montserrat Light"/>
              </a:rPr>
              <a:t>&amp; Audio</a:t>
            </a:r>
            <a:br>
              <a:rPr lang="en" sz="1300">
                <a:effectLst>
                  <a:outerShdw blurRad="38100" dist="38100" dir="2700000" algn="tl">
                    <a:srgbClr val="000000">
                      <a:alpha val="43137"/>
                    </a:srgbClr>
                  </a:outerShdw>
                </a:effectLst>
                <a:latin typeface="Montserrat Light"/>
                <a:sym typeface="Montserrat Light"/>
              </a:rPr>
            </a:br>
            <a:r>
              <a:rPr lang="en-US" sz="1300">
                <a:effectLst>
                  <a:outerShdw blurRad="38100" dist="38100" dir="2700000" algn="tl">
                    <a:srgbClr val="000000">
                      <a:alpha val="43137"/>
                    </a:srgbClr>
                  </a:outerShdw>
                </a:effectLst>
                <a:latin typeface="Montserrat Light"/>
                <a:sym typeface="Montserrat Light"/>
              </a:rPr>
              <a:t>mstoeckle@ucalgary.ca</a:t>
            </a:r>
            <a:endParaRPr sz="1300" dirty="0">
              <a:effectLst>
                <a:outerShdw blurRad="38100" dist="38100" dir="2700000" algn="tl">
                  <a:srgbClr val="000000">
                    <a:alpha val="43137"/>
                  </a:srgbClr>
                </a:outerShdw>
              </a:effectLst>
              <a:latin typeface="Montserrat Light"/>
              <a:sym typeface="Montserra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142"/>
        <p:cNvGrpSpPr/>
        <p:nvPr/>
      </p:nvGrpSpPr>
      <p:grpSpPr>
        <a:xfrm>
          <a:off x="0" y="0"/>
          <a:ext cx="0" cy="0"/>
          <a:chOff x="0" y="0"/>
          <a:chExt cx="0" cy="0"/>
        </a:xfrm>
      </p:grpSpPr>
      <p:sp>
        <p:nvSpPr>
          <p:cNvPr id="143" name="Google Shape;143;p19"/>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dirty="0">
                <a:latin typeface="Tahoma" panose="020B0604030504040204" pitchFamily="34" charset="0"/>
                <a:ea typeface="Tahoma" panose="020B0604030504040204" pitchFamily="34" charset="0"/>
                <a:cs typeface="Tahoma" panose="020B0604030504040204" pitchFamily="34" charset="0"/>
              </a:rPr>
              <a:t>After the competition, consider uploading your story to PRISM:</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68300" algn="l" rtl="0">
              <a:spcBef>
                <a:spcPts val="1000"/>
              </a:spcBef>
              <a:spcAft>
                <a:spcPts val="0"/>
              </a:spcAft>
              <a:buSzPts val="2200"/>
              <a:buChar char="◦"/>
            </a:pPr>
            <a:r>
              <a:rPr lang="en" dirty="0">
                <a:latin typeface="Tahoma" panose="020B0604030504040204" pitchFamily="34" charset="0"/>
                <a:ea typeface="Tahoma" panose="020B0604030504040204" pitchFamily="34" charset="0"/>
                <a:cs typeface="Tahoma" panose="020B0604030504040204" pitchFamily="34" charset="0"/>
              </a:rPr>
              <a:t>Permanent, stable, public </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68300" algn="l" rtl="0">
              <a:spcBef>
                <a:spcPts val="0"/>
              </a:spcBef>
              <a:spcAft>
                <a:spcPts val="0"/>
              </a:spcAft>
              <a:buSzPts val="2200"/>
              <a:buChar char="◦"/>
            </a:pPr>
            <a:r>
              <a:rPr lang="en" dirty="0">
                <a:latin typeface="Tahoma" panose="020B0604030504040204" pitchFamily="34" charset="0"/>
                <a:ea typeface="Tahoma" panose="020B0604030504040204" pitchFamily="34" charset="0"/>
                <a:cs typeface="Tahoma" panose="020B0604030504040204" pitchFamily="34" charset="0"/>
              </a:rPr>
              <a:t>Discoverable &amp; citable</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68300" algn="l" rtl="0">
              <a:spcBef>
                <a:spcPts val="0"/>
              </a:spcBef>
              <a:spcAft>
                <a:spcPts val="0"/>
              </a:spcAft>
              <a:buSzPts val="2200"/>
              <a:buChar char="◦"/>
            </a:pPr>
            <a:r>
              <a:rPr lang="en" dirty="0">
                <a:latin typeface="Tahoma" panose="020B0604030504040204" pitchFamily="34" charset="0"/>
                <a:ea typeface="Tahoma" panose="020B0604030504040204" pitchFamily="34" charset="0"/>
                <a:cs typeface="Tahoma" panose="020B0604030504040204" pitchFamily="34" charset="0"/>
              </a:rPr>
              <a:t>DOI</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68300" algn="l" rtl="0">
              <a:spcBef>
                <a:spcPts val="0"/>
              </a:spcBef>
              <a:spcAft>
                <a:spcPts val="0"/>
              </a:spcAft>
              <a:buSzPts val="2200"/>
              <a:buChar char="◦"/>
            </a:pPr>
            <a:r>
              <a:rPr lang="en" dirty="0">
                <a:latin typeface="Tahoma" panose="020B0604030504040204" pitchFamily="34" charset="0"/>
                <a:ea typeface="Tahoma" panose="020B0604030504040204" pitchFamily="34" charset="0"/>
                <a:cs typeface="Tahoma" panose="020B0604030504040204" pitchFamily="34" charset="0"/>
              </a:rPr>
              <a:t>Viewing Stats</a:t>
            </a:r>
            <a:r>
              <a:rPr lang="en-CA" dirty="0">
                <a:latin typeface="Tahoma" panose="020B0604030504040204" pitchFamily="34" charset="0"/>
                <a:ea typeface="Tahoma" panose="020B0604030504040204" pitchFamily="34" charset="0"/>
                <a:cs typeface="Tahoma" panose="020B0604030504040204" pitchFamily="34" charset="0"/>
              </a:rPr>
              <a:t> </a:t>
            </a:r>
          </a:p>
          <a:p>
            <a:pPr marL="0" lvl="0" indent="0" algn="l" rtl="0">
              <a:spcBef>
                <a:spcPts val="1000"/>
              </a:spcBef>
              <a:spcAft>
                <a:spcPts val="1000"/>
              </a:spcAft>
              <a:buNone/>
            </a:pPr>
            <a:r>
              <a:rPr lang="en-CA" b="1" dirty="0">
                <a:latin typeface="Tahoma" panose="020B0604030504040204" pitchFamily="34" charset="0"/>
                <a:ea typeface="Tahoma" panose="020B0604030504040204" pitchFamily="34" charset="0"/>
                <a:cs typeface="Tahoma" panose="020B0604030504040204" pitchFamily="34" charset="0"/>
                <a:sym typeface="Montserrat"/>
              </a:rPr>
              <a:t>prism.ucalgary.ca </a:t>
            </a:r>
          </a:p>
        </p:txBody>
      </p:sp>
      <p:sp>
        <p:nvSpPr>
          <p:cNvPr id="144" name="Google Shape;144;p1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PRESERVE AND SHARE YOUR RESEARCH STORY!</a:t>
            </a:r>
            <a:endParaRPr/>
          </a:p>
        </p:txBody>
      </p:sp>
      <p:sp>
        <p:nvSpPr>
          <p:cNvPr id="145" name="Google Shape;14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idx="4294967295"/>
          </p:nvPr>
        </p:nvSpPr>
        <p:spPr>
          <a:xfrm>
            <a:off x="470025" y="463325"/>
            <a:ext cx="8198700" cy="47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ROADMAP</a:t>
            </a:r>
            <a:endParaRPr/>
          </a:p>
        </p:txBody>
      </p:sp>
      <p:sp>
        <p:nvSpPr>
          <p:cNvPr id="68" name="Google Shape;68;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tx1">
                    <a:lumMod val="60000"/>
                    <a:lumOff val="40000"/>
                  </a:schemeClr>
                </a:solidFill>
              </a:rPr>
              <a:t>2</a:t>
            </a:fld>
            <a:endParaRPr>
              <a:solidFill>
                <a:schemeClr val="tx1">
                  <a:lumMod val="60000"/>
                  <a:lumOff val="40000"/>
                </a:schemeClr>
              </a:solidFill>
            </a:endParaRPr>
          </a:p>
        </p:txBody>
      </p:sp>
      <p:sp>
        <p:nvSpPr>
          <p:cNvPr id="69" name="Google Shape;69;p14"/>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tx1">
                  <a:lumMod val="50000"/>
                </a:schemeClr>
              </a:solidFill>
              <a:effectLst>
                <a:outerShdw blurRad="38100" dist="38100" dir="2700000" algn="tl">
                  <a:srgbClr val="000000">
                    <a:alpha val="43137"/>
                  </a:srgbClr>
                </a:outerShdw>
              </a:effectLst>
              <a:latin typeface="Calibri"/>
              <a:ea typeface="Calibri"/>
              <a:cs typeface="Calibri"/>
              <a:sym typeface="Calibri"/>
            </a:endParaRPr>
          </a:p>
        </p:txBody>
      </p:sp>
      <p:sp>
        <p:nvSpPr>
          <p:cNvPr id="70" name="Google Shape;70;p14"/>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tx1">
                  <a:lumMod val="50000"/>
                </a:schemeClr>
              </a:solidFill>
              <a:effectLst>
                <a:outerShdw blurRad="38100" dist="38100" dir="2700000" algn="tl">
                  <a:srgbClr val="000000">
                    <a:alpha val="43137"/>
                  </a:srgbClr>
                </a:outerShdw>
              </a:effectLst>
              <a:latin typeface="Calibri"/>
              <a:ea typeface="Calibri"/>
              <a:cs typeface="Calibri"/>
              <a:sym typeface="Calibri"/>
            </a:endParaRPr>
          </a:p>
        </p:txBody>
      </p:sp>
      <p:grpSp>
        <p:nvGrpSpPr>
          <p:cNvPr id="71" name="Google Shape;71;p14"/>
          <p:cNvGrpSpPr/>
          <p:nvPr/>
        </p:nvGrpSpPr>
        <p:grpSpPr>
          <a:xfrm>
            <a:off x="1786339" y="1703401"/>
            <a:ext cx="473400" cy="473400"/>
            <a:chOff x="1786339" y="1703401"/>
            <a:chExt cx="473400" cy="473400"/>
          </a:xfrm>
        </p:grpSpPr>
        <p:sp>
          <p:nvSpPr>
            <p:cNvPr id="72" name="Google Shape;72;p14"/>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73" name="Google Shape;73;p14"/>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1</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grpSp>
        <p:nvGrpSpPr>
          <p:cNvPr id="74" name="Google Shape;74;p14"/>
          <p:cNvGrpSpPr/>
          <p:nvPr/>
        </p:nvGrpSpPr>
        <p:grpSpPr>
          <a:xfrm>
            <a:off x="3814414" y="1703401"/>
            <a:ext cx="473400" cy="473400"/>
            <a:chOff x="3814414" y="1703401"/>
            <a:chExt cx="473400" cy="473400"/>
          </a:xfrm>
        </p:grpSpPr>
        <p:sp>
          <p:nvSpPr>
            <p:cNvPr id="75" name="Google Shape;75;p14"/>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76" name="Google Shape;76;p14"/>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3</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grpSp>
        <p:nvGrpSpPr>
          <p:cNvPr id="77" name="Google Shape;77;p14"/>
          <p:cNvGrpSpPr/>
          <p:nvPr/>
        </p:nvGrpSpPr>
        <p:grpSpPr>
          <a:xfrm>
            <a:off x="6880814" y="3576300"/>
            <a:ext cx="473400" cy="473400"/>
            <a:chOff x="6880814" y="3576300"/>
            <a:chExt cx="473400" cy="473400"/>
          </a:xfrm>
        </p:grpSpPr>
        <p:sp>
          <p:nvSpPr>
            <p:cNvPr id="78" name="Google Shape;78;p14"/>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79" name="Google Shape;79;p14"/>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6</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grpSp>
        <p:nvGrpSpPr>
          <p:cNvPr id="80" name="Google Shape;80;p14"/>
          <p:cNvGrpSpPr/>
          <p:nvPr/>
        </p:nvGrpSpPr>
        <p:grpSpPr>
          <a:xfrm>
            <a:off x="4852739" y="3576300"/>
            <a:ext cx="473400" cy="473400"/>
            <a:chOff x="4852739" y="3576300"/>
            <a:chExt cx="473400" cy="473400"/>
          </a:xfrm>
        </p:grpSpPr>
        <p:sp>
          <p:nvSpPr>
            <p:cNvPr id="81" name="Google Shape;81;p14"/>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82" name="Google Shape;82;p14"/>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4</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grpSp>
        <p:nvGrpSpPr>
          <p:cNvPr id="83" name="Google Shape;83;p14"/>
          <p:cNvGrpSpPr/>
          <p:nvPr/>
        </p:nvGrpSpPr>
        <p:grpSpPr>
          <a:xfrm>
            <a:off x="5842489" y="1703401"/>
            <a:ext cx="473400" cy="473400"/>
            <a:chOff x="5842489" y="1703401"/>
            <a:chExt cx="473400" cy="473400"/>
          </a:xfrm>
        </p:grpSpPr>
        <p:sp>
          <p:nvSpPr>
            <p:cNvPr id="84" name="Google Shape;84;p14"/>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85" name="Google Shape;85;p14"/>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5</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grpSp>
        <p:nvGrpSpPr>
          <p:cNvPr id="86" name="Google Shape;86;p14"/>
          <p:cNvGrpSpPr/>
          <p:nvPr/>
        </p:nvGrpSpPr>
        <p:grpSpPr>
          <a:xfrm>
            <a:off x="2824664" y="3576300"/>
            <a:ext cx="473400" cy="473400"/>
            <a:chOff x="2824664" y="3576300"/>
            <a:chExt cx="473400" cy="473400"/>
          </a:xfrm>
        </p:grpSpPr>
        <p:sp>
          <p:nvSpPr>
            <p:cNvPr id="87" name="Google Shape;87;p14"/>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88" name="Google Shape;88;p14"/>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2</a:t>
              </a:r>
              <a:endParaRPr sz="6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grpSp>
      <p:sp>
        <p:nvSpPr>
          <p:cNvPr id="89" name="Google Shape;89;p14"/>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Spaces</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90" name="Google Shape;90;p14"/>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Guide</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91" name="Google Shape;91;p14"/>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Share your story!</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92" name="Google Shape;92;p14"/>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Equipment</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93" name="Google Shape;93;p14"/>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People</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94" name="Google Shape;94;p14"/>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rPr>
              <a:t>Contact</a:t>
            </a:r>
            <a:endParaRPr sz="900">
              <a:solidFill>
                <a:schemeClr val="tx1">
                  <a:lumMod val="50000"/>
                </a:schemeClr>
              </a:solidFill>
              <a:effectLst>
                <a:outerShdw blurRad="38100" dist="38100" dir="2700000" algn="tl">
                  <a:srgbClr val="000000">
                    <a:alpha val="43137"/>
                  </a:srgbClr>
                </a:outerShdw>
              </a:effectLs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52" name="Google Shape;152;p20"/>
          <p:cNvSpPr txBox="1">
            <a:spLocks noGrp="1"/>
          </p:cNvSpPr>
          <p:nvPr>
            <p:ph type="subTitle" idx="4294967295"/>
          </p:nvPr>
        </p:nvSpPr>
        <p:spPr>
          <a:xfrm>
            <a:off x="4645377" y="2054267"/>
            <a:ext cx="4030959" cy="1305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Any questions?</a:t>
            </a:r>
            <a:endParaRPr sz="20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lvl="0" indent="0" algn="ctr" rtl="0">
              <a:spcBef>
                <a:spcPts val="0"/>
              </a:spcBef>
              <a:spcAft>
                <a:spcPts val="0"/>
              </a:spcAft>
              <a:buClr>
                <a:schemeClr val="dk1"/>
              </a:buClr>
              <a:buSzPts val="1100"/>
              <a:buFont typeface="Arial"/>
              <a:buNone/>
            </a:pPr>
            <a:r>
              <a:rPr lang="en" sz="2000"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can find me at </a:t>
            </a:r>
            <a:br>
              <a:rPr lang="en" sz="2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 sz="2000" b="1" cap="small"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JDLBrosz@UCalgary.CA</a:t>
            </a:r>
            <a:endParaRPr sz="2000" b="1" cap="small"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7B124BD-36CA-4FD6-BB32-5F509754EB68}"/>
              </a:ext>
            </a:extLst>
          </p:cNvPr>
          <p:cNvSpPr txBox="1"/>
          <p:nvPr/>
        </p:nvSpPr>
        <p:spPr>
          <a:xfrm>
            <a:off x="0" y="0"/>
            <a:ext cx="2872902" cy="307777"/>
          </a:xfrm>
          <a:prstGeom prst="rect">
            <a:avLst/>
          </a:prstGeom>
          <a:noFill/>
        </p:spPr>
        <p:txBody>
          <a:bodyPr wrap="none" rtlCol="0">
            <a:spAutoFit/>
          </a:bodyPr>
          <a:lstStyle/>
          <a:p>
            <a:r>
              <a:rPr lang="en-CA" dirty="0">
                <a:solidFill>
                  <a:schemeClr val="bg1">
                    <a:lumMod val="50000"/>
                  </a:schemeClr>
                </a:solidFill>
              </a:rPr>
              <a:t>Slides</a:t>
            </a:r>
            <a:r>
              <a:rPr lang="en-CA">
                <a:solidFill>
                  <a:schemeClr val="bg1">
                    <a:lumMod val="50000"/>
                  </a:schemeClr>
                </a:solidFill>
              </a:rPr>
              <a:t>: brosz</a:t>
            </a:r>
            <a:r>
              <a:rPr lang="en-CA" dirty="0">
                <a:solidFill>
                  <a:schemeClr val="bg1">
                    <a:lumMod val="50000"/>
                  </a:schemeClr>
                </a:solidFill>
              </a:rPr>
              <a:t>.ca/slides/storytellers</a:t>
            </a:r>
          </a:p>
        </p:txBody>
      </p:sp>
      <p:sp>
        <p:nvSpPr>
          <p:cNvPr id="7" name="TextBox 6">
            <a:extLst>
              <a:ext uri="{FF2B5EF4-FFF2-40B4-BE49-F238E27FC236}">
                <a16:creationId xmlns:a16="http://schemas.microsoft.com/office/drawing/2014/main" id="{D58ABE56-E0E0-4F34-B1DE-5177DCFE85D3}"/>
              </a:ext>
            </a:extLst>
          </p:cNvPr>
          <p:cNvSpPr txBox="1"/>
          <p:nvPr/>
        </p:nvSpPr>
        <p:spPr>
          <a:xfrm>
            <a:off x="5861193" y="4815758"/>
            <a:ext cx="2872902" cy="307777"/>
          </a:xfrm>
          <a:prstGeom prst="rect">
            <a:avLst/>
          </a:prstGeom>
          <a:noFill/>
        </p:spPr>
        <p:txBody>
          <a:bodyPr wrap="none" rtlCol="0">
            <a:spAutoFit/>
          </a:bodyPr>
          <a:lstStyle/>
          <a:p>
            <a:r>
              <a:rPr lang="en-CA" dirty="0">
                <a:solidFill>
                  <a:schemeClr val="bg1">
                    <a:lumMod val="50000"/>
                  </a:schemeClr>
                </a:solidFill>
              </a:rPr>
              <a:t>Slides</a:t>
            </a:r>
            <a:r>
              <a:rPr lang="en-CA">
                <a:solidFill>
                  <a:schemeClr val="bg1">
                    <a:lumMod val="50000"/>
                  </a:schemeClr>
                </a:solidFill>
              </a:rPr>
              <a:t>: brosz</a:t>
            </a:r>
            <a:r>
              <a:rPr lang="en-CA" dirty="0">
                <a:solidFill>
                  <a:schemeClr val="bg1">
                    <a:lumMod val="50000"/>
                  </a:schemeClr>
                </a:solidFill>
              </a:rPr>
              <a:t>.ca/slides/storytellers</a:t>
            </a:r>
          </a:p>
        </p:txBody>
      </p:sp>
      <p:graphicFrame>
        <p:nvGraphicFramePr>
          <p:cNvPr id="3" name="Diagram 2">
            <a:extLst>
              <a:ext uri="{FF2B5EF4-FFF2-40B4-BE49-F238E27FC236}">
                <a16:creationId xmlns:a16="http://schemas.microsoft.com/office/drawing/2014/main" id="{FAAEC6E6-21CA-7068-CBA6-003B1ED031EF}"/>
              </a:ext>
            </a:extLst>
          </p:cNvPr>
          <p:cNvGraphicFramePr/>
          <p:nvPr>
            <p:extLst>
              <p:ext uri="{D42A27DB-BD31-4B8C-83A1-F6EECF244321}">
                <p14:modId xmlns:p14="http://schemas.microsoft.com/office/powerpoint/2010/main" val="2144445287"/>
              </p:ext>
            </p:extLst>
          </p:nvPr>
        </p:nvGraphicFramePr>
        <p:xfrm>
          <a:off x="848082" y="1274845"/>
          <a:ext cx="3937527" cy="331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CREDITS</a:t>
            </a:r>
            <a:endParaRPr/>
          </a:p>
        </p:txBody>
      </p:sp>
      <p:sp>
        <p:nvSpPr>
          <p:cNvPr id="159" name="Google Shape;159;p21"/>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rPr>
              <a:t>Special thanks to all the people who made and released these awesome resources for free:</a:t>
            </a:r>
            <a:endParaRPr sz="2400">
              <a:latin typeface="Tahoma" panose="020B0604030504040204" pitchFamily="34" charset="0"/>
              <a:ea typeface="Tahoma" panose="020B0604030504040204" pitchFamily="34" charset="0"/>
              <a:cs typeface="Tahoma" panose="020B0604030504040204" pitchFamily="34" charset="0"/>
            </a:endParaRPr>
          </a:p>
          <a:p>
            <a:pPr marL="457200" lvl="0" indent="-381000" algn="l" rtl="0">
              <a:lnSpc>
                <a:spcPct val="115000"/>
              </a:lnSpc>
              <a:spcBef>
                <a:spcPts val="1000"/>
              </a:spcBef>
              <a:spcAft>
                <a:spcPts val="0"/>
              </a:spcAft>
              <a:buSzPts val="2400"/>
              <a:buChar char="◦"/>
            </a:pPr>
            <a:r>
              <a:rPr lang="en" sz="2400">
                <a:latin typeface="Tahoma" panose="020B0604030504040204" pitchFamily="34" charset="0"/>
                <a:ea typeface="Tahoma" panose="020B0604030504040204" pitchFamily="34" charset="0"/>
                <a:cs typeface="Tahoma" panose="020B0604030504040204" pitchFamily="34" charset="0"/>
              </a:rPr>
              <a:t>Presentation template by </a:t>
            </a:r>
            <a:r>
              <a:rPr lang="en" sz="2400" u="sng">
                <a:solidFill>
                  <a:srgbClr val="00000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SlidesCarnival</a:t>
            </a:r>
            <a:endParaRPr sz="240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0" indent="-381000" algn="l" rtl="0">
              <a:lnSpc>
                <a:spcPct val="115000"/>
              </a:lnSpc>
              <a:spcBef>
                <a:spcPts val="0"/>
              </a:spcBef>
              <a:spcAft>
                <a:spcPts val="0"/>
              </a:spcAft>
              <a:buSzPts val="2400"/>
              <a:buChar char="◦"/>
            </a:pPr>
            <a:r>
              <a:rPr lang="en" sz="2400">
                <a:latin typeface="Tahoma" panose="020B0604030504040204" pitchFamily="34" charset="0"/>
                <a:ea typeface="Tahoma" panose="020B0604030504040204" pitchFamily="34" charset="0"/>
                <a:cs typeface="Tahoma" panose="020B0604030504040204" pitchFamily="34" charset="0"/>
              </a:rPr>
              <a:t>Photographs by </a:t>
            </a:r>
            <a:r>
              <a:rPr lang="en" sz="2400" u="sng">
                <a:solidFill>
                  <a:srgbClr val="000000"/>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Unsplash</a:t>
            </a:r>
            <a:endParaRPr sz="24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60" name="Google Shape;160;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5" name="TextBox 4">
            <a:extLst>
              <a:ext uri="{FF2B5EF4-FFF2-40B4-BE49-F238E27FC236}">
                <a16:creationId xmlns:a16="http://schemas.microsoft.com/office/drawing/2014/main" id="{EEFB3BCF-974D-4E26-8B03-B43107BFE546}"/>
              </a:ext>
            </a:extLst>
          </p:cNvPr>
          <p:cNvSpPr txBox="1"/>
          <p:nvPr/>
        </p:nvSpPr>
        <p:spPr>
          <a:xfrm>
            <a:off x="81642" y="89807"/>
            <a:ext cx="2872902" cy="307777"/>
          </a:xfrm>
          <a:prstGeom prst="rect">
            <a:avLst/>
          </a:prstGeom>
          <a:noFill/>
        </p:spPr>
        <p:txBody>
          <a:bodyPr wrap="none" rtlCol="0">
            <a:spAutoFit/>
          </a:bodyPr>
          <a:lstStyle/>
          <a:p>
            <a:r>
              <a:rPr lang="en-CA" dirty="0">
                <a:solidFill>
                  <a:schemeClr val="bg1">
                    <a:lumMod val="50000"/>
                  </a:schemeClr>
                </a:solidFill>
              </a:rPr>
              <a:t>Slides</a:t>
            </a:r>
            <a:r>
              <a:rPr lang="en-CA">
                <a:solidFill>
                  <a:schemeClr val="bg1">
                    <a:lumMod val="50000"/>
                  </a:schemeClr>
                </a:solidFill>
              </a:rPr>
              <a:t>: brosz</a:t>
            </a:r>
            <a:r>
              <a:rPr lang="en-CA" dirty="0">
                <a:solidFill>
                  <a:schemeClr val="bg1">
                    <a:lumMod val="50000"/>
                  </a:schemeClr>
                </a:solidFill>
              </a:rPr>
              <a:t>.ca/slides/storytellers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dirty="0"/>
              <a:t>SPACES</a:t>
            </a:r>
            <a:endParaRPr sz="1800" dirty="0"/>
          </a:p>
          <a:p>
            <a:pPr marL="0" lvl="0" indent="0" algn="ctr" rtl="0">
              <a:spcBef>
                <a:spcPts val="0"/>
              </a:spcBef>
              <a:spcAft>
                <a:spcPts val="0"/>
              </a:spcAft>
              <a:buNone/>
            </a:pPr>
            <a:endParaRPr sz="900" dirty="0">
              <a:latin typeface="Montserrat"/>
              <a:ea typeface="Montserrat"/>
              <a:cs typeface="Montserrat"/>
              <a:sym typeface="Montserrat"/>
            </a:endParaRPr>
          </a:p>
        </p:txBody>
      </p:sp>
      <p:sp>
        <p:nvSpPr>
          <p:cNvPr id="100" name="Google Shape;100;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pic>
        <p:nvPicPr>
          <p:cNvPr id="101" name="Google Shape;101;p15"/>
          <p:cNvPicPr preferRelativeResize="0"/>
          <p:nvPr/>
        </p:nvPicPr>
        <p:blipFill rotWithShape="1">
          <a:blip r:embed="rId3">
            <a:alphaModFix/>
          </a:blip>
          <a:srcRect l="18699" r="18699"/>
          <a:stretch/>
        </p:blipFill>
        <p:spPr>
          <a:xfrm>
            <a:off x="6609575" y="557860"/>
            <a:ext cx="2190000" cy="2155800"/>
          </a:xfrm>
          <a:prstGeom prst="ellipse">
            <a:avLst/>
          </a:prstGeom>
          <a:noFill/>
          <a:ln>
            <a:noFill/>
          </a:ln>
        </p:spPr>
      </p:pic>
      <p:pic>
        <p:nvPicPr>
          <p:cNvPr id="102" name="Google Shape;102;p15"/>
          <p:cNvPicPr preferRelativeResize="0"/>
          <p:nvPr/>
        </p:nvPicPr>
        <p:blipFill rotWithShape="1">
          <a:blip r:embed="rId4">
            <a:alphaModFix/>
          </a:blip>
          <a:srcRect l="1811" r="1821"/>
          <a:stretch/>
        </p:blipFill>
        <p:spPr>
          <a:xfrm>
            <a:off x="3824363" y="481660"/>
            <a:ext cx="2110500" cy="2155800"/>
          </a:xfrm>
          <a:prstGeom prst="ellipse">
            <a:avLst/>
          </a:prstGeom>
          <a:noFill/>
          <a:ln>
            <a:noFill/>
          </a:ln>
        </p:spPr>
      </p:pic>
      <p:pic>
        <p:nvPicPr>
          <p:cNvPr id="103" name="Google Shape;103;p15"/>
          <p:cNvPicPr preferRelativeResize="0"/>
          <p:nvPr/>
        </p:nvPicPr>
        <p:blipFill rotWithShape="1">
          <a:blip r:embed="rId5">
            <a:alphaModFix/>
          </a:blip>
          <a:srcRect l="22909" r="22904"/>
          <a:stretch/>
        </p:blipFill>
        <p:spPr>
          <a:xfrm>
            <a:off x="3824363" y="2837935"/>
            <a:ext cx="2148300" cy="2155800"/>
          </a:xfrm>
          <a:prstGeom prst="ellipse">
            <a:avLst/>
          </a:prstGeom>
          <a:noFill/>
          <a:ln>
            <a:noFill/>
          </a:ln>
        </p:spPr>
      </p:pic>
      <p:sp>
        <p:nvSpPr>
          <p:cNvPr id="104" name="Google Shape;104;p15"/>
          <p:cNvSpPr txBox="1"/>
          <p:nvPr/>
        </p:nvSpPr>
        <p:spPr>
          <a:xfrm>
            <a:off x="3824375" y="375225"/>
            <a:ext cx="2110500" cy="430872"/>
          </a:xfrm>
          <a:prstGeom prst="rect">
            <a:avLst/>
          </a:prstGeom>
          <a:noFill/>
          <a:ln>
            <a:noFill/>
          </a:ln>
        </p:spPr>
        <p:txBody>
          <a:bodyPr spcFirstLastPara="1" wrap="square" lIns="0" tIns="91440" rIns="0" bIns="91425" anchor="t" anchorCtr="0">
            <a:spAutoFit/>
          </a:bodyPr>
          <a:lstStyle/>
          <a:p>
            <a:pPr marL="0" lvl="0" indent="0" algn="ctr" rtl="0">
              <a:spcBef>
                <a:spcPts val="0"/>
              </a:spcBef>
              <a:spcAft>
                <a:spcPts val="0"/>
              </a:spcAft>
              <a:buNone/>
            </a:pPr>
            <a:r>
              <a:rPr lang="en" sz="1600" dirty="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One Button Studio</a:t>
            </a:r>
            <a:endParaRPr sz="1600" dirty="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endParaRPr>
          </a:p>
        </p:txBody>
      </p:sp>
      <p:sp>
        <p:nvSpPr>
          <p:cNvPr id="105" name="Google Shape;105;p15"/>
          <p:cNvSpPr txBox="1"/>
          <p:nvPr/>
        </p:nvSpPr>
        <p:spPr>
          <a:xfrm>
            <a:off x="6689075" y="361050"/>
            <a:ext cx="2110500" cy="430872"/>
          </a:xfrm>
          <a:prstGeom prst="rect">
            <a:avLst/>
          </a:prstGeom>
          <a:noFill/>
          <a:ln>
            <a:noFill/>
          </a:ln>
        </p:spPr>
        <p:txBody>
          <a:bodyPr spcFirstLastPara="1" wrap="square" lIns="0" tIns="91440" rIns="0" bIns="91425" anchor="t" anchorCtr="0">
            <a:spAutoFit/>
          </a:bodyPr>
          <a:lstStyle/>
          <a:p>
            <a:pPr marL="0" lvl="0" indent="0" algn="ctr" rtl="0">
              <a:spcBef>
                <a:spcPts val="0"/>
              </a:spcBef>
              <a:spcAft>
                <a:spcPts val="0"/>
              </a:spcAft>
              <a:buNone/>
            </a:pPr>
            <a:r>
              <a:rPr lang="en"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A/V Edit Suites</a:t>
            </a:r>
            <a:endParaRPr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endParaRPr>
          </a:p>
        </p:txBody>
      </p:sp>
      <p:sp>
        <p:nvSpPr>
          <p:cNvPr id="106" name="Google Shape;106;p15"/>
          <p:cNvSpPr txBox="1"/>
          <p:nvPr/>
        </p:nvSpPr>
        <p:spPr>
          <a:xfrm>
            <a:off x="3487651" y="2743895"/>
            <a:ext cx="2551003" cy="677093"/>
          </a:xfrm>
          <a:prstGeom prst="rect">
            <a:avLst/>
          </a:prstGeom>
          <a:noFill/>
          <a:ln>
            <a:noFill/>
          </a:ln>
        </p:spPr>
        <p:txBody>
          <a:bodyPr spcFirstLastPara="1" wrap="square" lIns="0" tIns="91440" rIns="0" bIns="91425" anchor="t" anchorCtr="0">
            <a:spAutoFit/>
          </a:bodyPr>
          <a:lstStyle/>
          <a:p>
            <a:pPr marL="0" lvl="0" indent="0" algn="ctr" rtl="0">
              <a:spcBef>
                <a:spcPts val="0"/>
              </a:spcBef>
              <a:spcAft>
                <a:spcPts val="0"/>
              </a:spcAft>
              <a:buNone/>
            </a:pPr>
            <a:r>
              <a:rPr lang="en" sz="1600" dirty="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High Performance PCs &amp; Digital </a:t>
            </a:r>
            <a:r>
              <a:rPr lang="en"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Media Macs </a:t>
            </a:r>
            <a:endParaRPr sz="1600" dirty="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endParaRPr>
          </a:p>
        </p:txBody>
      </p:sp>
      <p:sp>
        <p:nvSpPr>
          <p:cNvPr id="2" name="TextBox 1">
            <a:extLst>
              <a:ext uri="{FF2B5EF4-FFF2-40B4-BE49-F238E27FC236}">
                <a16:creationId xmlns:a16="http://schemas.microsoft.com/office/drawing/2014/main" id="{B2CEB74D-B460-4591-AFD2-290962DFA8B5}"/>
              </a:ext>
            </a:extLst>
          </p:cNvPr>
          <p:cNvSpPr txBox="1"/>
          <p:nvPr/>
        </p:nvSpPr>
        <p:spPr>
          <a:xfrm>
            <a:off x="840656" y="2809148"/>
            <a:ext cx="1930337" cy="830997"/>
          </a:xfrm>
          <a:prstGeom prst="rect">
            <a:avLst/>
          </a:prstGeom>
          <a:noFill/>
        </p:spPr>
        <p:txBody>
          <a:bodyPr wrap="none" rtlCol="0">
            <a:spAutoFit/>
          </a:bodyPr>
          <a:lstStyle/>
          <a:p>
            <a: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t>3</a:t>
            </a:r>
            <a:r>
              <a:rPr lang="en-CA" sz="1600" cap="small" baseline="30000" dirty="0">
                <a:solidFill>
                  <a:schemeClr val="bg1"/>
                </a:solidFill>
                <a:effectLst>
                  <a:outerShdw blurRad="38100" dist="38100" dir="2700000" algn="tl">
                    <a:srgbClr val="000000">
                      <a:alpha val="43137"/>
                    </a:srgbClr>
                  </a:outerShdw>
                </a:effectLst>
                <a:latin typeface="Montserrat" panose="00000500000000000000" pitchFamily="2" charset="0"/>
              </a:rPr>
              <a:t>rd</a:t>
            </a:r>
            <a: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t> Floor of the </a:t>
            </a:r>
            <a:b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br>
            <a: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t>Taylor Family </a:t>
            </a:r>
            <a:b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br>
            <a:r>
              <a:rPr lang="en-CA" sz="1600" cap="small" dirty="0">
                <a:solidFill>
                  <a:schemeClr val="bg1"/>
                </a:solidFill>
                <a:effectLst>
                  <a:outerShdw blurRad="38100" dist="38100" dir="2700000" algn="tl">
                    <a:srgbClr val="000000">
                      <a:alpha val="43137"/>
                    </a:srgbClr>
                  </a:outerShdw>
                </a:effectLst>
                <a:latin typeface="Montserrat" panose="00000500000000000000" pitchFamily="2" charset="0"/>
              </a:rPr>
              <a:t>Digital Library</a:t>
            </a:r>
          </a:p>
        </p:txBody>
      </p:sp>
      <p:pic>
        <p:nvPicPr>
          <p:cNvPr id="6" name="Picture 5" descr="Men standing in front of a large screen&#10;&#10;Description automatically generated">
            <a:extLst>
              <a:ext uri="{FF2B5EF4-FFF2-40B4-BE49-F238E27FC236}">
                <a16:creationId xmlns:a16="http://schemas.microsoft.com/office/drawing/2014/main" id="{F32E572D-3D4A-874A-70D8-EF6818F820C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17642" r="10325"/>
          <a:stretch/>
        </p:blipFill>
        <p:spPr>
          <a:xfrm>
            <a:off x="6609575" y="2828098"/>
            <a:ext cx="2110513" cy="2155800"/>
          </a:xfrm>
          <a:prstGeom prst="ellipse">
            <a:avLst/>
          </a:prstGeom>
        </p:spPr>
      </p:pic>
      <p:sp>
        <p:nvSpPr>
          <p:cNvPr id="7" name="Google Shape;106;p15">
            <a:extLst>
              <a:ext uri="{FF2B5EF4-FFF2-40B4-BE49-F238E27FC236}">
                <a16:creationId xmlns:a16="http://schemas.microsoft.com/office/drawing/2014/main" id="{0C28E087-222C-DB68-BB65-895B390259BD}"/>
              </a:ext>
            </a:extLst>
          </p:cNvPr>
          <p:cNvSpPr txBox="1"/>
          <p:nvPr/>
        </p:nvSpPr>
        <p:spPr>
          <a:xfrm>
            <a:off x="6389329" y="2743895"/>
            <a:ext cx="2551003" cy="677093"/>
          </a:xfrm>
          <a:prstGeom prst="rect">
            <a:avLst/>
          </a:prstGeom>
          <a:noFill/>
          <a:ln>
            <a:noFill/>
          </a:ln>
        </p:spPr>
        <p:txBody>
          <a:bodyPr spcFirstLastPara="1" wrap="square" lIns="0" tIns="91440" rIns="0" bIns="91425" anchor="t" anchorCtr="0">
            <a:spAutoFit/>
          </a:bodyPr>
          <a:lstStyle/>
          <a:p>
            <a:pPr marL="0" lvl="0" indent="0" algn="ctr" rtl="0">
              <a:spcBef>
                <a:spcPts val="0"/>
              </a:spcBef>
              <a:spcAft>
                <a:spcPts val="0"/>
              </a:spcAft>
              <a:buNone/>
            </a:pPr>
            <a:r>
              <a:rPr lang="en"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Visualization</a:t>
            </a:r>
            <a:br>
              <a:rPr lang="en"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br>
            <a:r>
              <a:rPr lang="en" sz="160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rPr>
              <a:t>Studio</a:t>
            </a:r>
            <a:endParaRPr sz="1600" dirty="0">
              <a:highlight>
                <a:schemeClr val="lt1"/>
              </a:highlight>
              <a:latin typeface="Tahoma" panose="020B0604030504040204" pitchFamily="34" charset="0"/>
              <a:ea typeface="Tahoma" panose="020B0604030504040204" pitchFamily="34" charset="0"/>
              <a:cs typeface="Tahoma" panose="020B0604030504040204" pitchFamily="34" charset="0"/>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A4D746-057D-44AA-A91F-C02F0481BA3F}"/>
              </a:ext>
            </a:extLst>
          </p:cNvPr>
          <p:cNvSpPr/>
          <p:nvPr/>
        </p:nvSpPr>
        <p:spPr>
          <a:xfrm>
            <a:off x="0" y="503175"/>
            <a:ext cx="8871774" cy="468368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AEAEA"/>
              </a:solidFill>
            </a:endParaRPr>
          </a:p>
        </p:txBody>
      </p:sp>
      <p:sp>
        <p:nvSpPr>
          <p:cNvPr id="5" name="Slide Number Placeholder 4">
            <a:extLst>
              <a:ext uri="{FF2B5EF4-FFF2-40B4-BE49-F238E27FC236}">
                <a16:creationId xmlns:a16="http://schemas.microsoft.com/office/drawing/2014/main" id="{8DAA276A-7421-4E6B-BC43-DF5319A2E1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7" name="Picture 6">
            <a:extLst>
              <a:ext uri="{FF2B5EF4-FFF2-40B4-BE49-F238E27FC236}">
                <a16:creationId xmlns:a16="http://schemas.microsoft.com/office/drawing/2014/main" id="{F5272881-A27B-499C-927F-2C1AAC5D3151}"/>
              </a:ext>
            </a:extLst>
          </p:cNvPr>
          <p:cNvPicPr>
            <a:picLocks noChangeAspect="1"/>
          </p:cNvPicPr>
          <p:nvPr/>
        </p:nvPicPr>
        <p:blipFill>
          <a:blip r:embed="rId2"/>
          <a:stretch>
            <a:fillRect/>
          </a:stretch>
        </p:blipFill>
        <p:spPr>
          <a:xfrm>
            <a:off x="114716" y="503175"/>
            <a:ext cx="6463147" cy="4607231"/>
          </a:xfrm>
          <a:prstGeom prst="rect">
            <a:avLst/>
          </a:prstGeom>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8365D9BE-5872-42B2-8241-7B92D4C64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7030" y="722781"/>
            <a:ext cx="914400" cy="914400"/>
          </a:xfrm>
          <a:prstGeom prst="rect">
            <a:avLst/>
          </a:prstGeom>
          <a:effectLst>
            <a:glow rad="101600">
              <a:schemeClr val="accent5">
                <a:satMod val="175000"/>
                <a:alpha val="40000"/>
              </a:schemeClr>
            </a:glow>
          </a:effectLst>
        </p:spPr>
      </p:pic>
      <p:sp>
        <p:nvSpPr>
          <p:cNvPr id="16" name="TextBox 15">
            <a:extLst>
              <a:ext uri="{FF2B5EF4-FFF2-40B4-BE49-F238E27FC236}">
                <a16:creationId xmlns:a16="http://schemas.microsoft.com/office/drawing/2014/main" id="{3BFADEBF-AA8E-4380-93E0-7BFE5FAEC340}"/>
              </a:ext>
            </a:extLst>
          </p:cNvPr>
          <p:cNvSpPr txBox="1"/>
          <p:nvPr/>
        </p:nvSpPr>
        <p:spPr>
          <a:xfrm>
            <a:off x="5425185" y="151992"/>
            <a:ext cx="4083433" cy="307777"/>
          </a:xfrm>
          <a:prstGeom prst="rect">
            <a:avLst/>
          </a:prstGeom>
          <a:noFill/>
        </p:spPr>
        <p:txBody>
          <a:bodyPr wrap="square">
            <a:spAutoFit/>
          </a:bodyPr>
          <a:lstStyle/>
          <a:p>
            <a:r>
              <a:rPr lang="en-CA" dirty="0">
                <a:solidFill>
                  <a:schemeClr val="tx1">
                    <a:lumMod val="75000"/>
                  </a:schemeClr>
                </a:solidFill>
              </a:rPr>
              <a:t>https://library.ucalgary.ca/services/bookings</a:t>
            </a:r>
          </a:p>
        </p:txBody>
      </p:sp>
    </p:spTree>
    <p:extLst>
      <p:ext uri="{BB962C8B-B14F-4D97-AF65-F5344CB8AC3E}">
        <p14:creationId xmlns:p14="http://schemas.microsoft.com/office/powerpoint/2010/main" val="330251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200"/>
              <a:t>EQUIPMENT</a:t>
            </a:r>
            <a:endParaRPr sz="2200"/>
          </a:p>
          <a:p>
            <a:pPr marL="0" lvl="0" indent="0" algn="l" rtl="0">
              <a:spcBef>
                <a:spcPts val="0"/>
              </a:spcBef>
              <a:spcAft>
                <a:spcPts val="0"/>
              </a:spcAft>
              <a:buNone/>
            </a:pPr>
            <a:endParaRPr sz="1000"/>
          </a:p>
        </p:txBody>
      </p:sp>
      <p:sp>
        <p:nvSpPr>
          <p:cNvPr id="112" name="Google Shape;112;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3" name="Google Shape;113;p16"/>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a:latin typeface="Tahoma" panose="020B0604030504040204" pitchFamily="34" charset="0"/>
                <a:ea typeface="Tahoma" panose="020B0604030504040204" pitchFamily="34" charset="0"/>
                <a:cs typeface="Tahoma" panose="020B0604030504040204" pitchFamily="34" charset="0"/>
              </a:rPr>
              <a:t>📷	DSLR cameras</a:t>
            </a:r>
            <a:endParaRPr>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0"/>
              </a:spcAft>
              <a:buNone/>
            </a:pPr>
            <a:r>
              <a:rPr lang="en">
                <a:latin typeface="Tahoma" panose="020B0604030504040204" pitchFamily="34" charset="0"/>
                <a:ea typeface="Tahoma" panose="020B0604030504040204" pitchFamily="34" charset="0"/>
                <a:cs typeface="Tahoma" panose="020B0604030504040204" pitchFamily="34" charset="0"/>
              </a:rPr>
              <a:t>🎥	Video cameras</a:t>
            </a:r>
            <a:endParaRPr>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0"/>
              </a:spcAft>
              <a:buNone/>
            </a:pPr>
            <a:r>
              <a:rPr lang="en">
                <a:latin typeface="Tahoma" panose="020B0604030504040204" pitchFamily="34" charset="0"/>
                <a:ea typeface="Tahoma" panose="020B0604030504040204" pitchFamily="34" charset="0"/>
                <a:cs typeface="Tahoma" panose="020B0604030504040204" pitchFamily="34" charset="0"/>
              </a:rPr>
              <a:t>🔊	Portable audio recorder</a:t>
            </a:r>
            <a:endParaRPr>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0"/>
              </a:spcAft>
              <a:buNone/>
            </a:pPr>
            <a:r>
              <a:rPr lang="en">
                <a:latin typeface="Tahoma" panose="020B0604030504040204" pitchFamily="34" charset="0"/>
                <a:ea typeface="Tahoma" panose="020B0604030504040204" pitchFamily="34" charset="0"/>
                <a:cs typeface="Tahoma" panose="020B0604030504040204" pitchFamily="34" charset="0"/>
              </a:rPr>
              <a:t>🎤	Microphones</a:t>
            </a:r>
            <a:endParaRPr>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0"/>
              </a:spcAft>
              <a:buNone/>
            </a:pPr>
            <a:r>
              <a:rPr lang="en">
                <a:latin typeface="Tahoma" panose="020B0604030504040204" pitchFamily="34" charset="0"/>
                <a:ea typeface="Tahoma" panose="020B0604030504040204" pitchFamily="34" charset="0"/>
                <a:cs typeface="Tahoma" panose="020B0604030504040204" pitchFamily="34" charset="0"/>
              </a:rPr>
              <a:t>✍	Drawing tablets</a:t>
            </a:r>
            <a:endParaRPr>
              <a:latin typeface="Tahoma" panose="020B0604030504040204" pitchFamily="34" charset="0"/>
              <a:ea typeface="Tahoma" panose="020B0604030504040204" pitchFamily="34" charset="0"/>
              <a:cs typeface="Tahoma" panose="020B0604030504040204" pitchFamily="34" charset="0"/>
            </a:endParaRPr>
          </a:p>
          <a:p>
            <a:pPr marL="457200" lvl="0" indent="0" algn="l" rtl="0">
              <a:spcBef>
                <a:spcPts val="100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1000"/>
              </a:spcAft>
              <a:buNone/>
            </a:pPr>
            <a:endParaRPr sz="1300" b="1">
              <a:latin typeface="Tahoma" panose="020B0604030504040204" pitchFamily="34" charset="0"/>
              <a:ea typeface="Tahoma" panose="020B0604030504040204" pitchFamily="34" charset="0"/>
              <a:cs typeface="Tahoma" panose="020B0604030504040204" pitchFamily="34" charset="0"/>
              <a:sym typeface="Montserrat"/>
            </a:endParaRPr>
          </a:p>
        </p:txBody>
      </p:sp>
      <p:pic>
        <p:nvPicPr>
          <p:cNvPr id="5" name="Picture 4" descr="A graphic tablet with a pen&#10;&#10;Description automatically generated">
            <a:extLst>
              <a:ext uri="{FF2B5EF4-FFF2-40B4-BE49-F238E27FC236}">
                <a16:creationId xmlns:a16="http://schemas.microsoft.com/office/drawing/2014/main" id="{6A2317C7-E26E-AFFC-8075-4BCF329D7F8C}"/>
              </a:ext>
            </a:extLst>
          </p:cNvPr>
          <p:cNvPicPr>
            <a:picLocks noChangeAspect="1"/>
          </p:cNvPicPr>
          <p:nvPr/>
        </p:nvPicPr>
        <p:blipFill>
          <a:blip r:embed="rId3"/>
          <a:stretch>
            <a:fillRect/>
          </a:stretch>
        </p:blipFill>
        <p:spPr>
          <a:xfrm>
            <a:off x="3844325" y="2925011"/>
            <a:ext cx="322658" cy="3226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A4D746-057D-44AA-A91F-C02F0481BA3F}"/>
              </a:ext>
            </a:extLst>
          </p:cNvPr>
          <p:cNvSpPr/>
          <p:nvPr/>
        </p:nvSpPr>
        <p:spPr>
          <a:xfrm>
            <a:off x="0" y="503175"/>
            <a:ext cx="8871774" cy="468368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AEAEA"/>
              </a:solidFill>
            </a:endParaRPr>
          </a:p>
        </p:txBody>
      </p:sp>
      <p:sp>
        <p:nvSpPr>
          <p:cNvPr id="5" name="Slide Number Placeholder 4">
            <a:extLst>
              <a:ext uri="{FF2B5EF4-FFF2-40B4-BE49-F238E27FC236}">
                <a16:creationId xmlns:a16="http://schemas.microsoft.com/office/drawing/2014/main" id="{8DAA276A-7421-4E6B-BC43-DF5319A2E1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7" name="Picture 6">
            <a:extLst>
              <a:ext uri="{FF2B5EF4-FFF2-40B4-BE49-F238E27FC236}">
                <a16:creationId xmlns:a16="http://schemas.microsoft.com/office/drawing/2014/main" id="{F5272881-A27B-499C-927F-2C1AAC5D3151}"/>
              </a:ext>
            </a:extLst>
          </p:cNvPr>
          <p:cNvPicPr>
            <a:picLocks noChangeAspect="1"/>
          </p:cNvPicPr>
          <p:nvPr/>
        </p:nvPicPr>
        <p:blipFill>
          <a:blip r:embed="rId2"/>
          <a:stretch>
            <a:fillRect/>
          </a:stretch>
        </p:blipFill>
        <p:spPr>
          <a:xfrm>
            <a:off x="90691" y="100782"/>
            <a:ext cx="6932679" cy="4941935"/>
          </a:xfrm>
          <a:prstGeom prst="rect">
            <a:avLst/>
          </a:prstGeom>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8365D9BE-5872-42B2-8241-7B92D4C64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7030" y="722781"/>
            <a:ext cx="914400" cy="914400"/>
          </a:xfrm>
          <a:prstGeom prst="rect">
            <a:avLst/>
          </a:prstGeom>
          <a:effectLst>
            <a:glow rad="101600">
              <a:schemeClr val="accent5">
                <a:satMod val="175000"/>
                <a:alpha val="40000"/>
              </a:schemeClr>
            </a:glow>
          </a:effectLst>
        </p:spPr>
      </p:pic>
      <p:sp>
        <p:nvSpPr>
          <p:cNvPr id="16" name="TextBox 15">
            <a:extLst>
              <a:ext uri="{FF2B5EF4-FFF2-40B4-BE49-F238E27FC236}">
                <a16:creationId xmlns:a16="http://schemas.microsoft.com/office/drawing/2014/main" id="{3BFADEBF-AA8E-4380-93E0-7BFE5FAEC340}"/>
              </a:ext>
            </a:extLst>
          </p:cNvPr>
          <p:cNvSpPr txBox="1"/>
          <p:nvPr/>
        </p:nvSpPr>
        <p:spPr>
          <a:xfrm>
            <a:off x="7023370" y="100782"/>
            <a:ext cx="2167695" cy="523220"/>
          </a:xfrm>
          <a:prstGeom prst="rect">
            <a:avLst/>
          </a:prstGeom>
          <a:noFill/>
        </p:spPr>
        <p:txBody>
          <a:bodyPr wrap="square">
            <a:spAutoFit/>
          </a:bodyPr>
          <a:lstStyle/>
          <a:p>
            <a:r>
              <a:rPr lang="en-CA" dirty="0">
                <a:solidFill>
                  <a:schemeClr val="tx1">
                    <a:lumMod val="75000"/>
                  </a:schemeClr>
                </a:solidFill>
              </a:rPr>
              <a:t>https://library.ucalgary.ca/services/bookings</a:t>
            </a:r>
          </a:p>
        </p:txBody>
      </p:sp>
    </p:spTree>
    <p:extLst>
      <p:ext uri="{BB962C8B-B14F-4D97-AF65-F5344CB8AC3E}">
        <p14:creationId xmlns:p14="http://schemas.microsoft.com/office/powerpoint/2010/main" val="611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9.87654E-7 L -0.06736 0.67284 " pathEditMode="relative" rAng="0" ptsTypes="AA">
                                      <p:cBhvr>
                                        <p:cTn id="6" dur="2000" fill="hold"/>
                                        <p:tgtEl>
                                          <p:spTgt spid="14"/>
                                        </p:tgtEl>
                                        <p:attrNameLst>
                                          <p:attrName>ppt_x</p:attrName>
                                          <p:attrName>ppt_y</p:attrName>
                                        </p:attrNameLst>
                                      </p:cBhvr>
                                      <p:rCtr x="-3368" y="33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A4D746-057D-44AA-A91F-C02F0481BA3F}"/>
              </a:ext>
            </a:extLst>
          </p:cNvPr>
          <p:cNvSpPr/>
          <p:nvPr/>
        </p:nvSpPr>
        <p:spPr>
          <a:xfrm>
            <a:off x="0" y="503175"/>
            <a:ext cx="8871774" cy="464027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AEAEA"/>
              </a:solidFill>
            </a:endParaRPr>
          </a:p>
        </p:txBody>
      </p:sp>
      <p:sp>
        <p:nvSpPr>
          <p:cNvPr id="5" name="Slide Number Placeholder 4">
            <a:extLst>
              <a:ext uri="{FF2B5EF4-FFF2-40B4-BE49-F238E27FC236}">
                <a16:creationId xmlns:a16="http://schemas.microsoft.com/office/drawing/2014/main" id="{8DAA276A-7421-4E6B-BC43-DF5319A2E1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16" name="TextBox 15">
            <a:extLst>
              <a:ext uri="{FF2B5EF4-FFF2-40B4-BE49-F238E27FC236}">
                <a16:creationId xmlns:a16="http://schemas.microsoft.com/office/drawing/2014/main" id="{3BFADEBF-AA8E-4380-93E0-7BFE5FAEC340}"/>
              </a:ext>
            </a:extLst>
          </p:cNvPr>
          <p:cNvSpPr txBox="1"/>
          <p:nvPr/>
        </p:nvSpPr>
        <p:spPr>
          <a:xfrm>
            <a:off x="6592098" y="100782"/>
            <a:ext cx="2598968" cy="523220"/>
          </a:xfrm>
          <a:prstGeom prst="rect">
            <a:avLst/>
          </a:prstGeom>
          <a:noFill/>
        </p:spPr>
        <p:txBody>
          <a:bodyPr wrap="square">
            <a:spAutoFit/>
          </a:bodyPr>
          <a:lstStyle/>
          <a:p>
            <a:r>
              <a:rPr lang="en-CA" dirty="0">
                <a:solidFill>
                  <a:schemeClr val="tx1">
                    <a:lumMod val="75000"/>
                  </a:schemeClr>
                </a:solidFill>
              </a:rPr>
              <a:t>https://workrooms.ucalgary.ca/reserve/equipment/tfdl</a:t>
            </a:r>
          </a:p>
        </p:txBody>
      </p:sp>
      <p:pic>
        <p:nvPicPr>
          <p:cNvPr id="3" name="Picture 2">
            <a:extLst>
              <a:ext uri="{FF2B5EF4-FFF2-40B4-BE49-F238E27FC236}">
                <a16:creationId xmlns:a16="http://schemas.microsoft.com/office/drawing/2014/main" id="{2D5240C0-8CBE-4087-B7AA-3B8F3A13F5AD}"/>
              </a:ext>
            </a:extLst>
          </p:cNvPr>
          <p:cNvPicPr>
            <a:picLocks noChangeAspect="1"/>
          </p:cNvPicPr>
          <p:nvPr/>
        </p:nvPicPr>
        <p:blipFill>
          <a:blip r:embed="rId2"/>
          <a:stretch>
            <a:fillRect/>
          </a:stretch>
        </p:blipFill>
        <p:spPr>
          <a:xfrm>
            <a:off x="42023" y="34331"/>
            <a:ext cx="6478280" cy="4975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737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9" name="Google Shape;119;p17"/>
          <p:cNvSpPr txBox="1">
            <a:spLocks noGrp="1"/>
          </p:cNvSpPr>
          <p:nvPr>
            <p:ph type="body" idx="4294967295"/>
          </p:nvPr>
        </p:nvSpPr>
        <p:spPr>
          <a:xfrm>
            <a:off x="1036266" y="476700"/>
            <a:ext cx="3000602" cy="4190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800" dirty="0">
                <a:solidFill>
                  <a:srgbClr val="FFFFFF"/>
                </a:solidFill>
                <a:effectLst>
                  <a:outerShdw blurRad="38100" dist="38100" dir="2700000" algn="tl">
                    <a:srgbClr val="000000">
                      <a:alpha val="43137"/>
                    </a:srgbClr>
                  </a:outerShdw>
                </a:effectLst>
                <a:latin typeface="+mn-lt"/>
                <a:ea typeface="Montserrat ExtraBold"/>
                <a:cs typeface="Montserrat ExtraBold"/>
                <a:sym typeface="Montserrat ExtraBold"/>
              </a:rPr>
              <a:t>MEDIA CREATION GUIDE</a:t>
            </a:r>
            <a:endParaRPr sz="1800" dirty="0">
              <a:solidFill>
                <a:srgbClr val="FFFFFF"/>
              </a:solidFill>
              <a:effectLst>
                <a:outerShdw blurRad="38100" dist="38100" dir="2700000" algn="tl">
                  <a:srgbClr val="000000">
                    <a:alpha val="43137"/>
                  </a:srgbClr>
                </a:outerShdw>
              </a:effectLst>
              <a:latin typeface="+mn-lt"/>
              <a:ea typeface="Montserrat ExtraBold"/>
              <a:cs typeface="Montserrat ExtraBold"/>
              <a:sym typeface="Montserrat ExtraBold"/>
            </a:endParaRPr>
          </a:p>
          <a:p>
            <a:pPr marL="457200" lvl="0" indent="-342900" algn="l" rtl="0">
              <a:spcBef>
                <a:spcPts val="1000"/>
              </a:spcBef>
              <a:spcAft>
                <a:spcPts val="0"/>
              </a:spcAft>
              <a:buClr>
                <a:srgbClr val="FFFFFF"/>
              </a:buClr>
              <a:buSzPts val="1800"/>
              <a:buChar char="◦"/>
            </a:pPr>
            <a:r>
              <a:rPr lang="en" sz="1800" dirty="0">
                <a:solidFill>
                  <a:srgbClr val="FFFFFF"/>
                </a:solidFill>
                <a:latin typeface="+mn-lt"/>
              </a:rPr>
              <a:t>Tips &amp; tricks</a:t>
            </a:r>
          </a:p>
          <a:p>
            <a:pPr lvl="1" indent="-342900">
              <a:spcBef>
                <a:spcPts val="0"/>
              </a:spcBef>
              <a:buClr>
                <a:srgbClr val="FFFFFF"/>
              </a:buClr>
              <a:buSzPts val="1800"/>
            </a:pPr>
            <a:r>
              <a:rPr lang="en" sz="1400" dirty="0">
                <a:solidFill>
                  <a:srgbClr val="FFFFFF"/>
                </a:solidFill>
                <a:latin typeface="+mn-lt"/>
              </a:rPr>
              <a:t>Filming</a:t>
            </a:r>
          </a:p>
          <a:p>
            <a:pPr lvl="1" indent="-342900">
              <a:spcBef>
                <a:spcPts val="0"/>
              </a:spcBef>
              <a:buClr>
                <a:srgbClr val="FFFFFF"/>
              </a:buClr>
              <a:buSzPts val="1800"/>
            </a:pPr>
            <a:r>
              <a:rPr lang="en" sz="1400" dirty="0">
                <a:solidFill>
                  <a:srgbClr val="FFFFFF"/>
                </a:solidFill>
                <a:latin typeface="+mn-lt"/>
              </a:rPr>
              <a:t>Audio &amp; Podcasting</a:t>
            </a:r>
          </a:p>
          <a:p>
            <a:pPr lvl="1" indent="-342900">
              <a:spcBef>
                <a:spcPts val="0"/>
              </a:spcBef>
              <a:buClr>
                <a:srgbClr val="FFFFFF"/>
              </a:buClr>
              <a:buSzPts val="1800"/>
            </a:pPr>
            <a:r>
              <a:rPr lang="en" sz="1400" dirty="0">
                <a:solidFill>
                  <a:srgbClr val="FFFFFF"/>
                </a:solidFill>
                <a:latin typeface="+mn-lt"/>
              </a:rPr>
              <a:t>Music &amp; Sound FX</a:t>
            </a:r>
          </a:p>
          <a:p>
            <a:pPr lvl="1" indent="-342900">
              <a:spcBef>
                <a:spcPts val="0"/>
              </a:spcBef>
              <a:buClr>
                <a:srgbClr val="FFFFFF"/>
              </a:buClr>
              <a:buSzPts val="1800"/>
            </a:pPr>
            <a:r>
              <a:rPr lang="en" sz="1400" dirty="0">
                <a:solidFill>
                  <a:srgbClr val="FFFFFF"/>
                </a:solidFill>
                <a:latin typeface="+mn-lt"/>
              </a:rPr>
              <a:t>Photography</a:t>
            </a:r>
          </a:p>
          <a:p>
            <a:pPr lvl="1" indent="-342900">
              <a:spcBef>
                <a:spcPts val="0"/>
              </a:spcBef>
              <a:buClr>
                <a:srgbClr val="FFFFFF"/>
              </a:buClr>
              <a:buSzPts val="1800"/>
            </a:pPr>
            <a:r>
              <a:rPr lang="en" sz="1400" dirty="0">
                <a:solidFill>
                  <a:srgbClr val="FFFFFF"/>
                </a:solidFill>
                <a:latin typeface="+mn-lt"/>
              </a:rPr>
              <a:t>Infographics</a:t>
            </a:r>
            <a:endParaRPr sz="1400" dirty="0">
              <a:solidFill>
                <a:srgbClr val="FFFFFF"/>
              </a:solidFill>
              <a:latin typeface="+mn-lt"/>
            </a:endParaRPr>
          </a:p>
          <a:p>
            <a:pPr marL="457200" lvl="0" indent="-342900" algn="l" rtl="0">
              <a:spcBef>
                <a:spcPts val="0"/>
              </a:spcBef>
              <a:spcAft>
                <a:spcPts val="0"/>
              </a:spcAft>
              <a:buClr>
                <a:srgbClr val="FFFFFF"/>
              </a:buClr>
              <a:buSzPts val="1800"/>
              <a:buChar char="◦"/>
            </a:pPr>
            <a:r>
              <a:rPr lang="en" sz="1800" dirty="0">
                <a:solidFill>
                  <a:srgbClr val="FFFFFF"/>
                </a:solidFill>
                <a:latin typeface="+mn-lt"/>
              </a:rPr>
              <a:t>Links to royalty free media</a:t>
            </a:r>
            <a:endParaRPr sz="1800" dirty="0">
              <a:solidFill>
                <a:srgbClr val="FFFFFF"/>
              </a:solidFill>
              <a:latin typeface="+mn-lt"/>
            </a:endParaRPr>
          </a:p>
          <a:p>
            <a:pPr marL="457200" lvl="0" indent="-342900" algn="l" rtl="0">
              <a:spcBef>
                <a:spcPts val="0"/>
              </a:spcBef>
              <a:spcAft>
                <a:spcPts val="0"/>
              </a:spcAft>
              <a:buClr>
                <a:srgbClr val="FFFFFF"/>
              </a:buClr>
              <a:buSzPts val="1800"/>
              <a:buChar char="◦"/>
            </a:pPr>
            <a:r>
              <a:rPr lang="en" sz="1800" dirty="0">
                <a:solidFill>
                  <a:srgbClr val="FFFFFF"/>
                </a:solidFill>
                <a:latin typeface="+mn-lt"/>
              </a:rPr>
              <a:t>Copyright &amp; licensing</a:t>
            </a:r>
          </a:p>
        </p:txBody>
      </p:sp>
      <p:grpSp>
        <p:nvGrpSpPr>
          <p:cNvPr id="120" name="Google Shape;120;p17"/>
          <p:cNvGrpSpPr/>
          <p:nvPr/>
        </p:nvGrpSpPr>
        <p:grpSpPr>
          <a:xfrm>
            <a:off x="4276246" y="1004665"/>
            <a:ext cx="4542205" cy="2661224"/>
            <a:chOff x="3938374" y="1241129"/>
            <a:chExt cx="4542205" cy="2661224"/>
          </a:xfrm>
          <a:effectLst>
            <a:outerShdw blurRad="50800" dist="38100" dir="2700000" algn="tl" rotWithShape="0">
              <a:prstClr val="black">
                <a:alpha val="40000"/>
              </a:prstClr>
            </a:outerShdw>
          </a:effectLst>
        </p:grpSpPr>
        <p:sp>
          <p:nvSpPr>
            <p:cNvPr id="121" name="Google Shape;121;p17"/>
            <p:cNvSpPr/>
            <p:nvPr/>
          </p:nvSpPr>
          <p:spPr>
            <a:xfrm>
              <a:off x="4309824" y="1241129"/>
              <a:ext cx="3797910" cy="2542169"/>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7"/>
            <p:cNvSpPr/>
            <p:nvPr/>
          </p:nvSpPr>
          <p:spPr>
            <a:xfrm>
              <a:off x="3938374" y="3832321"/>
              <a:ext cx="4542205" cy="700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7"/>
            <p:cNvSpPr/>
            <p:nvPr/>
          </p:nvSpPr>
          <p:spPr>
            <a:xfrm>
              <a:off x="3938374" y="3776295"/>
              <a:ext cx="4541505" cy="56025"/>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7"/>
            <p:cNvSpPr/>
            <p:nvPr/>
          </p:nvSpPr>
          <p:spPr>
            <a:xfrm>
              <a:off x="5872718" y="3776295"/>
              <a:ext cx="665106" cy="3501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adFill>
              <a:gsLst>
                <a:gs pos="0">
                  <a:srgbClr val="4050E5"/>
                </a:gs>
                <a:gs pos="100000">
                  <a:srgbClr val="C833FF"/>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25" name="Google Shape;125;p17"/>
          <p:cNvPicPr preferRelativeResize="0"/>
          <p:nvPr/>
        </p:nvPicPr>
        <p:blipFill rotWithShape="1">
          <a:blip r:embed="rId3">
            <a:alphaModFix/>
          </a:blip>
          <a:srcRect l="18890" t="26980" r="19597" b="4834"/>
          <a:stretch/>
        </p:blipFill>
        <p:spPr>
          <a:xfrm>
            <a:off x="4741647" y="1130486"/>
            <a:ext cx="3647174" cy="2274199"/>
          </a:xfrm>
          <a:prstGeom prst="rect">
            <a:avLst/>
          </a:prstGeom>
          <a:noFill/>
          <a:ln>
            <a:noFill/>
          </a:ln>
        </p:spPr>
      </p:pic>
      <p:sp>
        <p:nvSpPr>
          <p:cNvPr id="126" name="Google Shape;126;p17"/>
          <p:cNvSpPr txBox="1"/>
          <p:nvPr/>
        </p:nvSpPr>
        <p:spPr>
          <a:xfrm>
            <a:off x="2245828" y="4307060"/>
            <a:ext cx="671570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600" b="1" dirty="0">
                <a:latin typeface="Montserrat"/>
                <a:ea typeface="Montserrat"/>
                <a:cs typeface="Montserrat"/>
                <a:sym typeface="Montserrat"/>
              </a:rPr>
              <a:t>https://libguides.ucalgary.</a:t>
            </a:r>
            <a:r>
              <a:rPr lang="en-CA" sz="1600" b="1">
                <a:latin typeface="Montserrat"/>
                <a:ea typeface="Montserrat"/>
                <a:cs typeface="Montserrat"/>
                <a:sym typeface="Montserrat"/>
              </a:rPr>
              <a:t>ca/guides</a:t>
            </a:r>
            <a:r>
              <a:rPr lang="en-CA" sz="1600" b="1" dirty="0">
                <a:latin typeface="Montserrat"/>
                <a:ea typeface="Montserrat"/>
                <a:cs typeface="Montserrat"/>
                <a:sym typeface="Montserrat"/>
              </a:rPr>
              <a:t>/media-creation/home</a:t>
            </a:r>
            <a:endParaRPr sz="1600" b="1" dirty="0">
              <a:latin typeface="Montserrat"/>
              <a:ea typeface="Montserrat"/>
              <a:cs typeface="Montserrat"/>
              <a:sym typeface="Montserrat"/>
            </a:endParaRPr>
          </a:p>
        </p:txBody>
      </p:sp>
      <p:sp>
        <p:nvSpPr>
          <p:cNvPr id="12" name="TextBox 11">
            <a:extLst>
              <a:ext uri="{FF2B5EF4-FFF2-40B4-BE49-F238E27FC236}">
                <a16:creationId xmlns:a16="http://schemas.microsoft.com/office/drawing/2014/main" id="{04AF031C-22F1-46A8-821B-93A479EAD56F}"/>
              </a:ext>
            </a:extLst>
          </p:cNvPr>
          <p:cNvSpPr txBox="1"/>
          <p:nvPr/>
        </p:nvSpPr>
        <p:spPr>
          <a:xfrm>
            <a:off x="4309823" y="4827937"/>
            <a:ext cx="4365999" cy="307777"/>
          </a:xfrm>
          <a:prstGeom prst="rect">
            <a:avLst/>
          </a:prstGeom>
          <a:noFill/>
        </p:spPr>
        <p:txBody>
          <a:bodyPr wrap="square">
            <a:spAutoFit/>
          </a:bodyPr>
          <a:lstStyle/>
          <a:p>
            <a:r>
              <a:rPr lang="en-CA" dirty="0">
                <a:solidFill>
                  <a:schemeClr val="tx1">
                    <a:lumMod val="60000"/>
                    <a:lumOff val="40000"/>
                  </a:schemeClr>
                </a:solidFill>
              </a:rPr>
              <a:t>Or search google for: </a:t>
            </a:r>
            <a:r>
              <a:rPr lang="en-CA" dirty="0" err="1">
                <a:solidFill>
                  <a:schemeClr val="tx1">
                    <a:lumMod val="60000"/>
                    <a:lumOff val="40000"/>
                  </a:schemeClr>
                </a:solidFill>
              </a:rPr>
              <a:t>ucalgary</a:t>
            </a:r>
            <a:r>
              <a:rPr lang="en-CA" dirty="0">
                <a:solidFill>
                  <a:schemeClr val="tx1">
                    <a:lumMod val="60000"/>
                    <a:lumOff val="40000"/>
                  </a:schemeClr>
                </a:solidFill>
              </a:rPr>
              <a:t> library media creation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C8681-3E9D-45E8-8987-B34A0E0F8E9A}"/>
              </a:ext>
            </a:extLst>
          </p:cNvPr>
          <p:cNvSpPr>
            <a:spLocks noGrp="1"/>
          </p:cNvSpPr>
          <p:nvPr>
            <p:ph type="title"/>
          </p:nvPr>
        </p:nvSpPr>
        <p:spPr>
          <a:xfrm>
            <a:off x="563337" y="911700"/>
            <a:ext cx="2367642" cy="3327600"/>
          </a:xfrm>
        </p:spPr>
        <p:txBody>
          <a:bodyPr/>
          <a:lstStyle/>
          <a:p>
            <a:r>
              <a:rPr lang="en-CA" sz="3200" dirty="0">
                <a:effectLst>
                  <a:outerShdw blurRad="38100" dist="38100" dir="2700000" algn="tl">
                    <a:srgbClr val="000000">
                      <a:alpha val="43137"/>
                    </a:srgbClr>
                  </a:outerShdw>
                </a:effectLst>
              </a:rPr>
              <a:t>Learning Resources</a:t>
            </a:r>
            <a:br>
              <a:rPr lang="en-CA" dirty="0">
                <a:effectLst>
                  <a:outerShdw blurRad="38100" dist="38100" dir="2700000" algn="tl">
                    <a:srgbClr val="000000">
                      <a:alpha val="43137"/>
                    </a:srgbClr>
                  </a:outerShdw>
                </a:effectLst>
              </a:rPr>
            </a:br>
            <a:br>
              <a:rPr lang="en-CA" dirty="0">
                <a:effectLst>
                  <a:outerShdw blurRad="38100" dist="38100" dir="2700000" algn="tl">
                    <a:srgbClr val="000000">
                      <a:alpha val="43137"/>
                    </a:srgbClr>
                  </a:outerShdw>
                </a:effectLst>
              </a:rPr>
            </a:br>
            <a:r>
              <a:rPr lang="en-CA" dirty="0">
                <a:effectLst>
                  <a:outerShdw blurRad="38100" dist="38100" dir="2700000" algn="tl">
                    <a:srgbClr val="000000">
                      <a:alpha val="43137"/>
                    </a:srgbClr>
                  </a:outerShdw>
                </a:effectLst>
              </a:rPr>
              <a:t>Video Editing</a:t>
            </a:r>
          </a:p>
        </p:txBody>
      </p:sp>
      <p:sp>
        <p:nvSpPr>
          <p:cNvPr id="2" name="Slide Number Placeholder 1">
            <a:extLst>
              <a:ext uri="{FF2B5EF4-FFF2-40B4-BE49-F238E27FC236}">
                <a16:creationId xmlns:a16="http://schemas.microsoft.com/office/drawing/2014/main" id="{460864D1-E6BF-4994-8579-2793FF3ADA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9E7DCF28-A135-4CB9-A8E9-3CF338FE5A3A}"/>
              </a:ext>
            </a:extLst>
          </p:cNvPr>
          <p:cNvSpPr txBox="1"/>
          <p:nvPr/>
        </p:nvSpPr>
        <p:spPr>
          <a:xfrm>
            <a:off x="6071186" y="4538762"/>
            <a:ext cx="2683748" cy="307777"/>
          </a:xfrm>
          <a:prstGeom prst="rect">
            <a:avLst/>
          </a:prstGeom>
          <a:noFill/>
        </p:spPr>
        <p:txBody>
          <a:bodyPr wrap="none" rtlCol="0">
            <a:spAutoFit/>
          </a:bodyPr>
          <a:lstStyle/>
          <a:p>
            <a:r>
              <a:rPr lang="en-CA" dirty="0">
                <a:solidFill>
                  <a:schemeClr val="tx1">
                    <a:lumMod val="60000"/>
                    <a:lumOff val="40000"/>
                  </a:schemeClr>
                </a:solidFill>
              </a:rPr>
              <a:t>Compiled &amp; vetted by Julia Guy</a:t>
            </a:r>
          </a:p>
        </p:txBody>
      </p:sp>
      <p:sp>
        <p:nvSpPr>
          <p:cNvPr id="7" name="Text Placeholder 6">
            <a:extLst>
              <a:ext uri="{FF2B5EF4-FFF2-40B4-BE49-F238E27FC236}">
                <a16:creationId xmlns:a16="http://schemas.microsoft.com/office/drawing/2014/main" id="{7940921B-9C50-4E66-8BD1-CC806FCF0C42}"/>
              </a:ext>
            </a:extLst>
          </p:cNvPr>
          <p:cNvSpPr>
            <a:spLocks noGrp="1"/>
          </p:cNvSpPr>
          <p:nvPr>
            <p:ph type="body" idx="1"/>
          </p:nvPr>
        </p:nvSpPr>
        <p:spPr>
          <a:xfrm>
            <a:off x="3762682" y="691200"/>
            <a:ext cx="5111896" cy="3548100"/>
          </a:xfrm>
        </p:spPr>
        <p:txBody>
          <a:bodyPr/>
          <a:lstStyle/>
          <a:p>
            <a:pPr marL="88900" indent="0" algn="l">
              <a:buNone/>
            </a:pP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Video Production by Liberated Learners:</a:t>
            </a:r>
          </a:p>
          <a:p>
            <a:pPr marL="88900" indent="0" algn="l">
              <a:buNone/>
            </a:pPr>
            <a:r>
              <a:rPr lang="en-CA" sz="1400" b="0" i="0" u="none" strike="noStrike" baseline="0" dirty="0">
                <a:latin typeface="Tahoma" panose="020B0604030504040204" pitchFamily="34" charset="0"/>
                <a:ea typeface="Tahoma" panose="020B0604030504040204" pitchFamily="34" charset="0"/>
                <a:cs typeface="Tahoma" panose="020B0604030504040204" pitchFamily="34" charset="0"/>
              </a:rPr>
              <a:t>https://ecampusontario.pressbooks.pub/learner/chapter/intro-to-video-production/</a:t>
            </a:r>
          </a:p>
          <a:p>
            <a:pPr marL="88900" indent="0" algn="l">
              <a:buNone/>
            </a:pP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iMovie for Beginners by Teachers Tech: </a:t>
            </a:r>
            <a:r>
              <a:rPr lang="en-CA" sz="1400" b="0" i="0" u="none" strike="noStrike" baseline="0" dirty="0">
                <a:latin typeface="Tahoma" panose="020B0604030504040204" pitchFamily="34" charset="0"/>
                <a:ea typeface="Tahoma" panose="020B0604030504040204" pitchFamily="34" charset="0"/>
                <a:cs typeface="Tahoma" panose="020B0604030504040204" pitchFamily="34" charset="0"/>
              </a:rPr>
              <a:t>https://www.youtube.com/watch?v=gviqb7jOBZY</a:t>
            </a:r>
          </a:p>
          <a:p>
            <a:pPr marL="88900" indent="0" algn="l">
              <a:buNone/>
            </a:pP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Widows 10 Video Editor by Kevin </a:t>
            </a:r>
            <a:r>
              <a:rPr lang="en-CA" sz="1400" b="1" i="0" u="none" strike="noStrike" baseline="0" dirty="0" err="1">
                <a:latin typeface="Tahoma" panose="020B0604030504040204" pitchFamily="34" charset="0"/>
                <a:ea typeface="Tahoma" panose="020B0604030504040204" pitchFamily="34" charset="0"/>
                <a:cs typeface="Tahoma" panose="020B0604030504040204" pitchFamily="34" charset="0"/>
              </a:rPr>
              <a:t>Stratvert</a:t>
            </a: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 </a:t>
            </a:r>
            <a:r>
              <a:rPr lang="en-CA" sz="1400" b="0" i="0" u="none" strike="noStrike" baseline="0" dirty="0">
                <a:latin typeface="Tahoma" panose="020B0604030504040204" pitchFamily="34" charset="0"/>
                <a:ea typeface="Tahoma" panose="020B0604030504040204" pitchFamily="34" charset="0"/>
                <a:cs typeface="Tahoma" panose="020B0604030504040204" pitchFamily="34" charset="0"/>
              </a:rPr>
              <a:t>https://www.youtube.com/watch?v=t6yQwLuoO3w</a:t>
            </a:r>
          </a:p>
          <a:p>
            <a:pPr marL="88900" indent="0" algn="l">
              <a:buNone/>
            </a:pP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Windows 11 Video Editing with Clipchamp by Kevin </a:t>
            </a:r>
            <a:r>
              <a:rPr lang="en-CA" sz="1400" b="1" i="0" u="none" strike="noStrike" baseline="0" dirty="0" err="1">
                <a:latin typeface="Tahoma" panose="020B0604030504040204" pitchFamily="34" charset="0"/>
                <a:ea typeface="Tahoma" panose="020B0604030504040204" pitchFamily="34" charset="0"/>
                <a:cs typeface="Tahoma" panose="020B0604030504040204" pitchFamily="34" charset="0"/>
              </a:rPr>
              <a:t>Stratvert</a:t>
            </a: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a:t>
            </a:r>
          </a:p>
          <a:p>
            <a:pPr marL="88900" indent="0" algn="l">
              <a:buNone/>
            </a:pPr>
            <a:r>
              <a:rPr lang="en-CA" sz="1400" b="0" i="0" u="none" strike="noStrike" baseline="0" dirty="0">
                <a:latin typeface="Tahoma" panose="020B0604030504040204" pitchFamily="34" charset="0"/>
                <a:ea typeface="Tahoma" panose="020B0604030504040204" pitchFamily="34" charset="0"/>
                <a:cs typeface="Tahoma" panose="020B0604030504040204" pitchFamily="34" charset="0"/>
              </a:rPr>
              <a:t>https://www.youtube.com/watch?v=AMH38LNONoU</a:t>
            </a:r>
          </a:p>
          <a:p>
            <a:pPr marL="88900" indent="0" algn="l">
              <a:buNone/>
            </a:pPr>
            <a:r>
              <a:rPr lang="en-CA" sz="1400" b="1" i="0" u="none" strike="noStrike" baseline="0" dirty="0">
                <a:latin typeface="Tahoma" panose="020B0604030504040204" pitchFamily="34" charset="0"/>
                <a:ea typeface="Tahoma" panose="020B0604030504040204" pitchFamily="34" charset="0"/>
                <a:cs typeface="Tahoma" panose="020B0604030504040204" pitchFamily="34" charset="0"/>
              </a:rPr>
              <a:t>Adobe Premier Pro (2020) Basics Course</a:t>
            </a:r>
            <a:r>
              <a:rPr lang="en-CA" sz="1400" b="0" i="0" u="none" strike="noStrike" baseline="0" dirty="0">
                <a:latin typeface="Tahoma" panose="020B0604030504040204" pitchFamily="34" charset="0"/>
                <a:ea typeface="Tahoma" panose="020B0604030504040204" pitchFamily="34" charset="0"/>
                <a:cs typeface="Tahoma" panose="020B0604030504040204" pitchFamily="34" charset="0"/>
              </a:rPr>
              <a:t>: https://www.youtube.com/watch?v=MqwlW76sFCM</a:t>
            </a:r>
            <a:endParaRPr lang="en-CA" sz="18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A7D16E4-D8D1-3620-0F6B-CE102CBB0563}"/>
              </a:ext>
            </a:extLst>
          </p:cNvPr>
          <p:cNvSpPr txBox="1"/>
          <p:nvPr/>
        </p:nvSpPr>
        <p:spPr>
          <a:xfrm>
            <a:off x="5576024" y="4792762"/>
            <a:ext cx="3259226" cy="307777"/>
          </a:xfrm>
          <a:prstGeom prst="rect">
            <a:avLst/>
          </a:prstGeom>
          <a:noFill/>
        </p:spPr>
        <p:txBody>
          <a:bodyPr wrap="none" rtlCol="0">
            <a:spAutoFit/>
          </a:bodyPr>
          <a:lstStyle/>
          <a:p>
            <a:r>
              <a:rPr lang="en-CA" dirty="0">
                <a:solidFill>
                  <a:schemeClr val="tx1">
                    <a:lumMod val="60000"/>
                    <a:lumOff val="40000"/>
                  </a:schemeClr>
                </a:solidFill>
              </a:rPr>
              <a:t>Handout at brosz.ca/slides/storytellers </a:t>
            </a:r>
          </a:p>
        </p:txBody>
      </p:sp>
    </p:spTree>
    <p:extLst>
      <p:ext uri="{BB962C8B-B14F-4D97-AF65-F5344CB8AC3E}">
        <p14:creationId xmlns:p14="http://schemas.microsoft.com/office/powerpoint/2010/main" val="4177409711"/>
      </p:ext>
    </p:extLst>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Custom 3">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1034</Words>
  <Application>Microsoft Office PowerPoint</Application>
  <PresentationFormat>On-screen Show (16:9)</PresentationFormat>
  <Paragraphs>145</Paragraphs>
  <Slides>21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Montserrat Light</vt:lpstr>
      <vt:lpstr>Calibri</vt:lpstr>
      <vt:lpstr>Century Gothic</vt:lpstr>
      <vt:lpstr>Tahoma</vt:lpstr>
      <vt:lpstr>Arial</vt:lpstr>
      <vt:lpstr>Montserrat-Bold</vt:lpstr>
      <vt:lpstr>Montserrat-Regular</vt:lpstr>
      <vt:lpstr>Montserrat ExtraBold</vt:lpstr>
      <vt:lpstr>Montserrat</vt:lpstr>
      <vt:lpstr>Juliet template</vt:lpstr>
      <vt:lpstr>Research Communication Resources FROM YOUR LIBRARY  John Brosz,  Libraries &amp; Cultural Resources </vt:lpstr>
      <vt:lpstr>ROADMAP</vt:lpstr>
      <vt:lpstr>SPACES </vt:lpstr>
      <vt:lpstr>PowerPoint Presentation</vt:lpstr>
      <vt:lpstr>EQUIPMENT </vt:lpstr>
      <vt:lpstr>PowerPoint Presentation</vt:lpstr>
      <vt:lpstr>PowerPoint Presentation</vt:lpstr>
      <vt:lpstr>PowerPoint Presentation</vt:lpstr>
      <vt:lpstr>Learning Resources  Video Editing</vt:lpstr>
      <vt:lpstr>Copyright &amp; 3rd Party Material</vt:lpstr>
      <vt:lpstr>Copyright &amp; 3rd Party Material</vt:lpstr>
      <vt:lpstr>PowerPoint Presentation</vt:lpstr>
      <vt:lpstr>Attribution  TASL method</vt:lpstr>
      <vt:lpstr>Creative  Commons Licenses</vt:lpstr>
      <vt:lpstr>3rd Party Media  Images &amp; Video</vt:lpstr>
      <vt:lpstr>3rd Party Media  Images &amp; Video</vt:lpstr>
      <vt:lpstr>Copyright Help</vt:lpstr>
      <vt:lpstr>PEOPLE   labnext@ucalgary.ca</vt:lpstr>
      <vt:lpstr>PRESERVE AND SHARE YOUR RESEARCH STORY!</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Communications Resources FROM YOUR LIBRARY  John Brosz,  Libraries &amp; Cultural Resources </dc:title>
  <cp:lastModifiedBy>John Brosz</cp:lastModifiedBy>
  <cp:revision>18</cp:revision>
  <dcterms:modified xsi:type="dcterms:W3CDTF">2024-12-04T07:49:29Z</dcterms:modified>
</cp:coreProperties>
</file>